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8" r:id="rId2"/>
  </p:sldMasterIdLst>
  <p:notesMasterIdLst>
    <p:notesMasterId r:id="rId15"/>
  </p:notesMasterIdLst>
  <p:handoutMasterIdLst>
    <p:handoutMasterId r:id="rId16"/>
  </p:handoutMasterIdLst>
  <p:sldIdLst>
    <p:sldId id="294" r:id="rId3"/>
    <p:sldId id="300" r:id="rId4"/>
    <p:sldId id="1011" r:id="rId5"/>
    <p:sldId id="287" r:id="rId6"/>
    <p:sldId id="1019" r:id="rId7"/>
    <p:sldId id="298" r:id="rId8"/>
    <p:sldId id="309" r:id="rId9"/>
    <p:sldId id="289" r:id="rId10"/>
    <p:sldId id="290" r:id="rId11"/>
    <p:sldId id="291" r:id="rId12"/>
    <p:sldId id="1018" r:id="rId13"/>
    <p:sldId id="283" r:id="rId14"/>
  </p:sldIdLst>
  <p:sldSz cx="9144000" cy="6858000" type="screen4x3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D84"/>
    <a:srgbClr val="000000"/>
    <a:srgbClr val="FF9E6D"/>
    <a:srgbClr val="7DB181"/>
    <a:srgbClr val="CCE5E1"/>
    <a:srgbClr val="FF0000"/>
    <a:srgbClr val="4D4D4D"/>
    <a:srgbClr val="FFFFFF"/>
    <a:srgbClr val="282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74"/>
  </p:normalViewPr>
  <p:slideViewPr>
    <p:cSldViewPr snapToGrid="0" snapToObjects="1">
      <p:cViewPr varScale="1">
        <p:scale>
          <a:sx n="72" d="100"/>
          <a:sy n="72" d="100"/>
        </p:scale>
        <p:origin x="1068" y="6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43" d="100"/>
          <a:sy n="143" d="100"/>
        </p:scale>
        <p:origin x="3968" y="21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u="sng" dirty="0">
                <a:solidFill>
                  <a:srgbClr val="000000"/>
                </a:solidFill>
              </a:rPr>
              <a:t>Approximate number of certificates</a:t>
            </a:r>
          </a:p>
        </c:rich>
      </c:tx>
      <c:layout>
        <c:manualLayout>
          <c:xMode val="edge"/>
          <c:yMode val="edge"/>
          <c:x val="0.27347916666666666"/>
          <c:y val="7.18749999999999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No. of certificates</c:v>
                </c:pt>
              </c:strCache>
            </c:strRef>
          </c:tx>
          <c:dPt>
            <c:idx val="0"/>
            <c:bubble3D val="0"/>
            <c:spPr>
              <a:solidFill>
                <a:schemeClr val="dk1">
                  <a:tint val="8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16A-4096-83AA-C3816912092C}"/>
              </c:ext>
            </c:extLst>
          </c:dPt>
          <c:dPt>
            <c:idx val="1"/>
            <c:bubble3D val="0"/>
            <c:spPr>
              <a:solidFill>
                <a:schemeClr val="dk1">
                  <a:tint val="5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16A-4096-83AA-C3816912092C}"/>
              </c:ext>
            </c:extLst>
          </c:dPt>
          <c:dPt>
            <c:idx val="2"/>
            <c:bubble3D val="0"/>
            <c:spPr>
              <a:solidFill>
                <a:schemeClr val="dk1">
                  <a:tint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6A-4096-83AA-C3816912092C}"/>
              </c:ext>
            </c:extLst>
          </c:dPt>
          <c:dPt>
            <c:idx val="3"/>
            <c:bubble3D val="0"/>
            <c:spPr>
              <a:solidFill>
                <a:schemeClr val="dk1">
                  <a:tint val="985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6A-4096-83AA-C3816912092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CA7A68D2-3FAF-45B7-98F2-BFFE7CF4CC4C}" type="CATEGORYNAME">
                      <a:rPr lang="en-US"/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DFD72890-EE88-46F1-900D-7C6B36653575}" type="VALUE">
                      <a:rPr lang="en-US" baseline="0" smtClean="0"/>
                      <a:pPr/>
                      <a:t>[VALUE]</a:t>
                    </a:fld>
                    <a:r>
                      <a:rPr lang="en-US" baseline="0"/>
                      <a:t>, </a:t>
                    </a:r>
                    <a:fld id="{9CC9E3B1-42A8-431D-9EBD-9C7B2CB9A7C2}" type="PERCENTAGE">
                      <a:rPr lang="en-US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16A-4096-83AA-C3816912092C}"/>
                </c:ext>
              </c:extLst>
            </c:dLbl>
            <c:dLbl>
              <c:idx val="1"/>
              <c:layout>
                <c:manualLayout>
                  <c:x val="0.1756007217847769"/>
                  <c:y val="-0.1581592027559055"/>
                </c:manualLayout>
              </c:layout>
              <c:tx>
                <c:rich>
                  <a:bodyPr/>
                  <a:lstStyle/>
                  <a:p>
                    <a:fld id="{2179726A-EA8E-412E-99FF-603A845A1F18}" type="CATEGORYNAME">
                      <a:rPr lang="en-US">
                        <a:solidFill>
                          <a:srgbClr val="000000"/>
                        </a:solidFill>
                      </a:rPr>
                      <a:pPr/>
                      <a:t>[CATEGORY NAME]</a:t>
                    </a:fld>
                    <a:r>
                      <a:rPr lang="en-US" baseline="0" dirty="0">
                        <a:solidFill>
                          <a:srgbClr val="000000"/>
                        </a:solidFill>
                      </a:rPr>
                      <a:t>, </a:t>
                    </a:r>
                    <a:fld id="{FF11B0C1-CF89-48EE-B8B7-2A458915CD05}" type="VALUE">
                      <a:rPr lang="en-US" baseline="0">
                        <a:solidFill>
                          <a:srgbClr val="000000"/>
                        </a:solidFill>
                      </a:rPr>
                      <a:pPr/>
                      <a:t>[VALUE]</a:t>
                    </a:fld>
                    <a:r>
                      <a:rPr lang="en-US" baseline="0" dirty="0">
                        <a:solidFill>
                          <a:srgbClr val="000000"/>
                        </a:solidFill>
                      </a:rPr>
                      <a:t>, </a:t>
                    </a:r>
                    <a:fld id="{6600D323-3FAE-4ABB-9B87-C9315C620497}" type="PERCENTAGE">
                      <a:rPr lang="en-US" baseline="0">
                        <a:solidFill>
                          <a:srgbClr val="000000"/>
                        </a:solidFill>
                      </a:rPr>
                      <a:pPr/>
                      <a:t>[PERCENTAGE]</a:t>
                    </a:fld>
                    <a:endParaRPr lang="en-US" baseline="0" dirty="0">
                      <a:solidFill>
                        <a:srgbClr val="000000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16A-4096-83AA-C381691209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2"/>
                <c:pt idx="0">
                  <c:v>Inside CCASS</c:v>
                </c:pt>
                <c:pt idx="1">
                  <c:v>Outside CCASS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5000000</c:v>
                </c:pt>
                <c:pt idx="1">
                  <c:v>11000000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5A-439D-A986-D36E3619EC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53648B-0955-4CD7-9756-B716A49C9ED5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HK"/>
        </a:p>
      </dgm:t>
    </dgm:pt>
    <dgm:pt modelId="{B35D8515-2618-4657-BA9E-5CF2E384F0C9}">
      <dgm:prSet phldrT="[Text]" custT="1"/>
      <dgm:spPr>
        <a:solidFill>
          <a:srgbClr val="008D84"/>
        </a:solidFill>
        <a:ln>
          <a:solidFill>
            <a:srgbClr val="008D84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en-HK" sz="1800" b="1" dirty="0">
              <a:solidFill>
                <a:schemeClr val="bg2"/>
              </a:solidFill>
              <a:effectLst/>
            </a:rPr>
            <a:t>Primary legislation </a:t>
          </a:r>
        </a:p>
        <a:p>
          <a:pPr>
            <a:spcAft>
              <a:spcPts val="0"/>
            </a:spcAft>
          </a:pPr>
          <a:endParaRPr lang="en-HK" sz="1800" b="1" dirty="0">
            <a:solidFill>
              <a:schemeClr val="bg2"/>
            </a:solidFill>
            <a:effectLst/>
          </a:endParaRPr>
        </a:p>
        <a:p>
          <a:pPr>
            <a:spcAft>
              <a:spcPts val="0"/>
            </a:spcAft>
          </a:pPr>
          <a:r>
            <a:rPr lang="en-HK" sz="1800" b="1" dirty="0">
              <a:solidFill>
                <a:schemeClr val="bg2"/>
              </a:solidFill>
              <a:effectLst/>
            </a:rPr>
            <a:t>(provides a legal framework </a:t>
          </a:r>
        </a:p>
        <a:p>
          <a:pPr>
            <a:spcAft>
              <a:spcPts val="0"/>
            </a:spcAft>
          </a:pPr>
          <a:r>
            <a:rPr lang="en-HK" sz="1800" b="1" dirty="0">
              <a:solidFill>
                <a:schemeClr val="bg2"/>
              </a:solidFill>
              <a:effectLst/>
            </a:rPr>
            <a:t>for the USM regime)</a:t>
          </a:r>
          <a:endParaRPr lang="en-HK" sz="1800" dirty="0">
            <a:solidFill>
              <a:schemeClr val="bg2"/>
            </a:solidFill>
          </a:endParaRPr>
        </a:p>
      </dgm:t>
    </dgm:pt>
    <dgm:pt modelId="{1EFF602B-7076-4612-A6BA-B5FB34018AD4}" type="parTrans" cxnId="{C94C6029-17C4-47C1-897B-1C92172800EF}">
      <dgm:prSet/>
      <dgm:spPr/>
      <dgm:t>
        <a:bodyPr/>
        <a:lstStyle/>
        <a:p>
          <a:endParaRPr lang="en-HK"/>
        </a:p>
      </dgm:t>
    </dgm:pt>
    <dgm:pt modelId="{D2D6AE41-F478-4A4E-84D9-F00876BFCF32}" type="sibTrans" cxnId="{C94C6029-17C4-47C1-897B-1C92172800EF}">
      <dgm:prSet/>
      <dgm:spPr/>
      <dgm:t>
        <a:bodyPr/>
        <a:lstStyle/>
        <a:p>
          <a:endParaRPr lang="en-HK"/>
        </a:p>
      </dgm:t>
    </dgm:pt>
    <dgm:pt modelId="{4AF73B98-C87C-4534-8370-F702273F8644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27432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v"/>
          </a:pP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and Companies Legislation (Amendment) Ordinance 2021 includes amendments to:</a:t>
          </a:r>
          <a:endParaRPr lang="en-HK" sz="1400" dirty="0"/>
        </a:p>
      </dgm:t>
    </dgm:pt>
    <dgm:pt modelId="{C25DE9F1-A89B-46DA-B12E-FF0808C6B5C3}" type="parTrans" cxnId="{22B98DE6-BC9C-4CE3-A192-85D884D344C9}">
      <dgm:prSet/>
      <dgm:spPr/>
      <dgm:t>
        <a:bodyPr/>
        <a:lstStyle/>
        <a:p>
          <a:endParaRPr lang="en-HK"/>
        </a:p>
      </dgm:t>
    </dgm:pt>
    <dgm:pt modelId="{A2DFCF66-6B44-452C-8E93-625B27EDB2A3}" type="sibTrans" cxnId="{22B98DE6-BC9C-4CE3-A192-85D884D344C9}">
      <dgm:prSet/>
      <dgm:spPr/>
      <dgm:t>
        <a:bodyPr/>
        <a:lstStyle/>
        <a:p>
          <a:endParaRPr lang="en-HK"/>
        </a:p>
      </dgm:t>
    </dgm:pt>
    <dgm:pt modelId="{0ECD3458-7B5A-4F6E-B6FD-EE063FDEF0EF}">
      <dgm:prSet phldrT="[Text]" custT="1"/>
      <dgm:spPr>
        <a:solidFill>
          <a:srgbClr val="008D84"/>
        </a:solidFill>
        <a:ln>
          <a:solidFill>
            <a:srgbClr val="008D84"/>
          </a:solidFill>
        </a:ln>
      </dgm:spPr>
      <dgm:t>
        <a:bodyPr/>
        <a:lstStyle/>
        <a:p>
          <a:pPr>
            <a:spcBef>
              <a:spcPct val="0"/>
            </a:spcBef>
            <a:spcAft>
              <a:spcPts val="0"/>
            </a:spcAft>
          </a:pPr>
          <a:r>
            <a:rPr lang="en-HK" sz="1800" b="1" dirty="0">
              <a:solidFill>
                <a:schemeClr val="bg2"/>
              </a:solidFill>
              <a:effectLst/>
            </a:rPr>
            <a:t>Subsidiary Legislation</a:t>
          </a:r>
        </a:p>
        <a:p>
          <a:pPr>
            <a:spcBef>
              <a:spcPct val="0"/>
            </a:spcBef>
            <a:spcAft>
              <a:spcPts val="0"/>
            </a:spcAft>
          </a:pPr>
          <a:endParaRPr lang="en-HK" sz="1800" b="1" dirty="0">
            <a:solidFill>
              <a:schemeClr val="bg2"/>
            </a:solidFill>
            <a:effectLst/>
          </a:endParaRPr>
        </a:p>
        <a:p>
          <a:pPr>
            <a:spcBef>
              <a:spcPts val="600"/>
            </a:spcBef>
            <a:spcAft>
              <a:spcPts val="0"/>
            </a:spcAft>
          </a:pPr>
          <a:r>
            <a:rPr lang="en-HK" sz="1800" b="1" dirty="0">
              <a:solidFill>
                <a:schemeClr val="bg2"/>
              </a:solidFill>
              <a:effectLst/>
            </a:rPr>
            <a:t>(provides for operational </a:t>
          </a:r>
        </a:p>
        <a:p>
          <a:pPr>
            <a:spcBef>
              <a:spcPts val="600"/>
            </a:spcBef>
            <a:spcAft>
              <a:spcPts val="0"/>
            </a:spcAft>
          </a:pPr>
          <a:r>
            <a:rPr lang="en-HK" sz="1800" b="1" dirty="0">
              <a:solidFill>
                <a:schemeClr val="bg2"/>
              </a:solidFill>
              <a:effectLst/>
            </a:rPr>
            <a:t>and technical matters)</a:t>
          </a:r>
          <a:endParaRPr lang="en-HK" sz="1800" dirty="0">
            <a:solidFill>
              <a:schemeClr val="bg2"/>
            </a:solidFill>
          </a:endParaRPr>
        </a:p>
      </dgm:t>
    </dgm:pt>
    <dgm:pt modelId="{90F062C9-8984-4C09-8909-DC9E6FE44D65}" type="parTrans" cxnId="{AABE37BA-102E-4413-84F4-F7C1DF6FA7EF}">
      <dgm:prSet/>
      <dgm:spPr/>
      <dgm:t>
        <a:bodyPr/>
        <a:lstStyle/>
        <a:p>
          <a:endParaRPr lang="en-HK"/>
        </a:p>
      </dgm:t>
    </dgm:pt>
    <dgm:pt modelId="{04B7628A-0D68-4652-BCD4-FA10B73DB130}" type="sibTrans" cxnId="{AABE37BA-102E-4413-84F4-F7C1DF6FA7EF}">
      <dgm:prSet/>
      <dgm:spPr/>
      <dgm:t>
        <a:bodyPr/>
        <a:lstStyle/>
        <a:p>
          <a:endParaRPr lang="en-HK"/>
        </a:p>
      </dgm:t>
    </dgm:pt>
    <dgm:pt modelId="{ED6FD1A5-7F35-48A5-84DE-F1CD8CABC3A7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274320" indent="-274320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v"/>
          </a:pPr>
          <a:r>
            <a:rPr lang="en-HK" sz="14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rPr>
            <a:t>The Stamp Duty Legislation (Miscellaneous Amendments) Ordinance 2024 provides for a revised stamp duty collection arrangement upon USM implementation</a:t>
          </a:r>
          <a:endParaRPr lang="en-HK" sz="1400" dirty="0"/>
        </a:p>
      </dgm:t>
    </dgm:pt>
    <dgm:pt modelId="{CF477D67-BD4A-4100-B8FD-6B0D1B9425E6}" type="parTrans" cxnId="{340E7E07-8D0C-4A73-B622-10AA91869155}">
      <dgm:prSet/>
      <dgm:spPr/>
      <dgm:t>
        <a:bodyPr/>
        <a:lstStyle/>
        <a:p>
          <a:endParaRPr lang="en-HK"/>
        </a:p>
      </dgm:t>
    </dgm:pt>
    <dgm:pt modelId="{78998A5C-A639-4EC3-AB22-606502723C03}" type="sibTrans" cxnId="{340E7E07-8D0C-4A73-B622-10AA91869155}">
      <dgm:prSet/>
      <dgm:spPr/>
      <dgm:t>
        <a:bodyPr/>
        <a:lstStyle/>
        <a:p>
          <a:endParaRPr lang="en-HK"/>
        </a:p>
      </dgm:t>
    </dgm:pt>
    <dgm:pt modelId="{F847DD19-88BC-4486-A72F-2705854EA7BD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Ordinance (</a:t>
          </a:r>
          <a:r>
            <a:rPr lang="en-HK" sz="1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SFO</a:t>
          </a: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HK" sz="1400" dirty="0"/>
        </a:p>
      </dgm:t>
    </dgm:pt>
    <dgm:pt modelId="{A4E464B0-55AA-4F3A-9D3C-5AF58DA60E1C}" type="parTrans" cxnId="{78D42D9D-01BC-4D3A-B0FE-A22DD5053ECA}">
      <dgm:prSet/>
      <dgm:spPr/>
      <dgm:t>
        <a:bodyPr/>
        <a:lstStyle/>
        <a:p>
          <a:endParaRPr lang="en-HK"/>
        </a:p>
      </dgm:t>
    </dgm:pt>
    <dgm:pt modelId="{FC4B9BF4-CC4E-42FA-ABA7-9495118F9131}" type="sibTrans" cxnId="{78D42D9D-01BC-4D3A-B0FE-A22DD5053ECA}">
      <dgm:prSet/>
      <dgm:spPr/>
      <dgm:t>
        <a:bodyPr/>
        <a:lstStyle/>
        <a:p>
          <a:endParaRPr lang="en-HK"/>
        </a:p>
      </dgm:t>
    </dgm:pt>
    <dgm:pt modelId="{A03B730C-2E7D-4B43-A3ED-F15FD2F6D27F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dirty="0">
              <a:solidFill>
                <a:srgbClr val="000000"/>
              </a:solidFill>
            </a:rPr>
            <a:t>the Companies Ordinance</a:t>
          </a:r>
        </a:p>
      </dgm:t>
    </dgm:pt>
    <dgm:pt modelId="{36A1D915-4D59-4D7A-B918-D180BEA4963C}" type="parTrans" cxnId="{A2597502-0B95-47EB-A0FF-E8256A7F9889}">
      <dgm:prSet/>
      <dgm:spPr/>
      <dgm:t>
        <a:bodyPr/>
        <a:lstStyle/>
        <a:p>
          <a:endParaRPr lang="en-HK"/>
        </a:p>
      </dgm:t>
    </dgm:pt>
    <dgm:pt modelId="{A8906EF2-7C6B-44C2-9307-D037FF6C26CA}" type="sibTrans" cxnId="{A2597502-0B95-47EB-A0FF-E8256A7F9889}">
      <dgm:prSet/>
      <dgm:spPr/>
      <dgm:t>
        <a:bodyPr/>
        <a:lstStyle/>
        <a:p>
          <a:endParaRPr lang="en-HK"/>
        </a:p>
      </dgm:t>
    </dgm:pt>
    <dgm:pt modelId="{025EF90F-4CFE-47B6-BA9D-460509DD127D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dirty="0">
              <a:solidFill>
                <a:srgbClr val="000000"/>
              </a:solidFill>
            </a:rPr>
            <a:t>the Stamp Duty Ordinance</a:t>
          </a:r>
        </a:p>
      </dgm:t>
    </dgm:pt>
    <dgm:pt modelId="{FBFD4450-4AE2-435F-836B-FBFB3F4D19A5}" type="parTrans" cxnId="{CC231AE3-33B1-4B5B-B360-1076CB093C00}">
      <dgm:prSet/>
      <dgm:spPr/>
      <dgm:t>
        <a:bodyPr/>
        <a:lstStyle/>
        <a:p>
          <a:endParaRPr lang="en-HK"/>
        </a:p>
      </dgm:t>
    </dgm:pt>
    <dgm:pt modelId="{923F1FBA-FD5D-46C3-B4B9-DC9ADFED3AAC}" type="sibTrans" cxnId="{CC231AE3-33B1-4B5B-B360-1076CB093C00}">
      <dgm:prSet/>
      <dgm:spPr/>
      <dgm:t>
        <a:bodyPr/>
        <a:lstStyle/>
        <a:p>
          <a:endParaRPr lang="en-HK"/>
        </a:p>
      </dgm:t>
    </dgm:pt>
    <dgm:pt modelId="{47B16B4C-F4E4-422C-BCAE-D53680C188D3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endParaRPr lang="en-HK" sz="1400" dirty="0">
            <a:solidFill>
              <a:srgbClr val="000000"/>
            </a:solidFill>
          </a:endParaRPr>
        </a:p>
      </dgm:t>
    </dgm:pt>
    <dgm:pt modelId="{58C50931-D286-46DB-875B-A12B3F4B9706}" type="parTrans" cxnId="{778A778A-877B-4AF3-8331-423A71C98946}">
      <dgm:prSet/>
      <dgm:spPr/>
      <dgm:t>
        <a:bodyPr/>
        <a:lstStyle/>
        <a:p>
          <a:endParaRPr lang="en-HK"/>
        </a:p>
      </dgm:t>
    </dgm:pt>
    <dgm:pt modelId="{9A34B9D4-8656-4C4B-A196-5185DB668FD1}" type="sibTrans" cxnId="{778A778A-877B-4AF3-8331-423A71C98946}">
      <dgm:prSet/>
      <dgm:spPr/>
      <dgm:t>
        <a:bodyPr/>
        <a:lstStyle/>
        <a:p>
          <a:endParaRPr lang="en-HK"/>
        </a:p>
      </dgm:t>
    </dgm:pt>
    <dgm:pt modelId="{F334D954-B2AE-428C-A978-2196403B2F94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Schedules 5 and 8 to the SFO</a:t>
          </a:r>
          <a:endParaRPr lang="en-HK" sz="14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</dgm:t>
    </dgm:pt>
    <dgm:pt modelId="{774C5AEB-CF89-4155-8B2F-7491FD605640}" type="parTrans" cxnId="{1DC1568F-20E9-41E2-89F3-B6B6518BD365}">
      <dgm:prSet/>
      <dgm:spPr/>
      <dgm:t>
        <a:bodyPr/>
        <a:lstStyle/>
        <a:p>
          <a:endParaRPr lang="en-HK"/>
        </a:p>
      </dgm:t>
    </dgm:pt>
    <dgm:pt modelId="{D8B32523-7BD3-4F88-B621-278C85DCA61C}" type="sibTrans" cxnId="{1DC1568F-20E9-41E2-89F3-B6B6518BD365}">
      <dgm:prSet/>
      <dgm:spPr/>
      <dgm:t>
        <a:bodyPr/>
        <a:lstStyle/>
        <a:p>
          <a:endParaRPr lang="en-HK"/>
        </a:p>
      </dgm:t>
    </dgm:pt>
    <dgm:pt modelId="{1D4B2449-C91E-4B27-A893-EE1D839DA996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27432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v"/>
          </a:pPr>
          <a:r>
            <a:rPr lang="en-HK" sz="1400" b="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New Subsidiary legislation</a:t>
          </a:r>
          <a:endParaRPr lang="en-HK" sz="1400" b="0" dirty="0">
            <a:ln>
              <a:solidFill>
                <a:srgbClr val="000000"/>
              </a:solidFill>
            </a:ln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41C01E-4C43-4738-8F1A-D69E89E5DD9C}" type="parTrans" cxnId="{A89B8A97-D2E9-44F8-A876-80B867FF5536}">
      <dgm:prSet/>
      <dgm:spPr/>
      <dgm:t>
        <a:bodyPr/>
        <a:lstStyle/>
        <a:p>
          <a:endParaRPr lang="en-HK"/>
        </a:p>
      </dgm:t>
    </dgm:pt>
    <dgm:pt modelId="{2CDCE1B2-F30E-4425-848E-351D1687541B}" type="sibTrans" cxnId="{A89B8A97-D2E9-44F8-A876-80B867FF5536}">
      <dgm:prSet/>
      <dgm:spPr/>
      <dgm:t>
        <a:bodyPr/>
        <a:lstStyle/>
        <a:p>
          <a:endParaRPr lang="en-HK"/>
        </a:p>
      </dgm:t>
    </dgm:pt>
    <dgm:pt modelId="{FA50A43F-D901-4108-AEB4-0F68BD85B54E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(Uncertificated </a:t>
          </a: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Securities Market) Rules (</a:t>
          </a:r>
          <a:r>
            <a:rPr lang="en-HK" sz="1400" b="1" dirty="0">
              <a:solidFill>
                <a:srgbClr val="008D84"/>
              </a:solidFill>
              <a:latin typeface="Arial" panose="020B0604020202020204" pitchFamily="34" charset="0"/>
              <a:cs typeface="Arial" panose="020B0604020202020204" pitchFamily="34" charset="0"/>
            </a:rPr>
            <a:t>USM Rules</a:t>
          </a: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HK" sz="1400" b="0" dirty="0">
            <a:ln>
              <a:solidFill>
                <a:srgbClr val="000000"/>
              </a:solidFill>
            </a:ln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C7F0A03-C1C0-4274-960B-361E7ECFA2E6}" type="parTrans" cxnId="{F02E35E9-903C-467B-8DB7-B29C98156F78}">
      <dgm:prSet/>
      <dgm:spPr/>
      <dgm:t>
        <a:bodyPr/>
        <a:lstStyle/>
        <a:p>
          <a:endParaRPr lang="en-HK"/>
        </a:p>
      </dgm:t>
    </dgm:pt>
    <dgm:pt modelId="{4E64549C-7B46-4113-AD43-774D9C94998D}" type="sibTrans" cxnId="{F02E35E9-903C-467B-8DB7-B29C98156F78}">
      <dgm:prSet/>
      <dgm:spPr/>
      <dgm:t>
        <a:bodyPr/>
        <a:lstStyle/>
        <a:p>
          <a:endParaRPr lang="en-HK"/>
        </a:p>
      </dgm:t>
    </dgm:pt>
    <dgm:pt modelId="{5DA860A7-5CC0-4B2B-BDD2-C7BF6B4E4DA9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Securities and Futures (Approved Securities Registrars) Rules </a:t>
          </a: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HK" sz="1400" b="1" dirty="0">
              <a:solidFill>
                <a:srgbClr val="008D84"/>
              </a:solidFill>
              <a:latin typeface="Arial" panose="020B0604020202020204" pitchFamily="34" charset="0"/>
              <a:cs typeface="Arial" panose="020B0604020202020204" pitchFamily="34" charset="0"/>
            </a:rPr>
            <a:t>ASR Rules</a:t>
          </a: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HK" sz="14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</dgm:t>
    </dgm:pt>
    <dgm:pt modelId="{41191A31-89AE-4EFA-AA6F-CAC31FA55E0B}" type="parTrans" cxnId="{94F51C9F-BE5B-4DBC-8A3D-173D3D74ED23}">
      <dgm:prSet/>
      <dgm:spPr/>
      <dgm:t>
        <a:bodyPr/>
        <a:lstStyle/>
        <a:p>
          <a:endParaRPr lang="en-HK"/>
        </a:p>
      </dgm:t>
    </dgm:pt>
    <dgm:pt modelId="{C0314F34-20BC-41C3-83C4-1265AD006AA8}" type="sibTrans" cxnId="{94F51C9F-BE5B-4DBC-8A3D-173D3D74ED23}">
      <dgm:prSet/>
      <dgm:spPr/>
      <dgm:t>
        <a:bodyPr/>
        <a:lstStyle/>
        <a:p>
          <a:endParaRPr lang="en-HK"/>
        </a:p>
      </dgm:t>
    </dgm:pt>
    <dgm:pt modelId="{D3F3C7D4-9648-4529-9BAB-574FE3E1EC00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27432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v"/>
          </a:pPr>
          <a:r>
            <a:rPr lang="en-HK" sz="1400" b="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Amendments to existing legislation</a:t>
          </a:r>
          <a:endParaRPr lang="en-HK" sz="1400" b="0" dirty="0">
            <a:ln>
              <a:solidFill>
                <a:srgbClr val="000000"/>
              </a:solidFill>
            </a:ln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738205C-4EAC-42A5-8F84-6DA175FFC131}" type="parTrans" cxnId="{5C3E5338-A6DE-4DE8-A36B-196D52AA8625}">
      <dgm:prSet/>
      <dgm:spPr/>
      <dgm:t>
        <a:bodyPr/>
        <a:lstStyle/>
        <a:p>
          <a:endParaRPr lang="en-HK"/>
        </a:p>
      </dgm:t>
    </dgm:pt>
    <dgm:pt modelId="{70E06C51-D9BB-4B6E-8C2E-72E0735DC3E0}" type="sibTrans" cxnId="{5C3E5338-A6DE-4DE8-A36B-196D52AA8625}">
      <dgm:prSet/>
      <dgm:spPr/>
      <dgm:t>
        <a:bodyPr/>
        <a:lstStyle/>
        <a:p>
          <a:endParaRPr lang="en-HK"/>
        </a:p>
      </dgm:t>
    </dgm:pt>
    <dgm:pt modelId="{30CCABF2-0CA8-4DFA-B8AA-5FCF2688FCD1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endParaRPr lang="en-HK" sz="14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</dgm:t>
    </dgm:pt>
    <dgm:pt modelId="{238ED11E-7D26-49E6-915C-DAAC5B18CD17}" type="parTrans" cxnId="{747A85E2-AE0A-4C7F-AFE9-54484F294FE6}">
      <dgm:prSet/>
      <dgm:spPr/>
      <dgm:t>
        <a:bodyPr/>
        <a:lstStyle/>
        <a:p>
          <a:endParaRPr lang="en-HK"/>
        </a:p>
      </dgm:t>
    </dgm:pt>
    <dgm:pt modelId="{ACCA2012-8623-4656-919C-58EA281302F8}" type="sibTrans" cxnId="{747A85E2-AE0A-4C7F-AFE9-54484F294FE6}">
      <dgm:prSet/>
      <dgm:spPr/>
      <dgm:t>
        <a:bodyPr/>
        <a:lstStyle/>
        <a:p>
          <a:endParaRPr lang="en-HK"/>
        </a:p>
      </dgm:t>
    </dgm:pt>
    <dgm:pt modelId="{31CE0458-E28A-4B49-B099-F5698E7CD21E}">
      <dgm:prSet custT="1"/>
      <dgm:spPr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Securities and Futures (Open-ended Fund Companies) Rules</a:t>
          </a:r>
          <a:endParaRPr lang="en-HK" sz="14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</dgm:t>
    </dgm:pt>
    <dgm:pt modelId="{AF9E3D0D-EE46-48F3-94BA-A74AD90B6B21}" type="parTrans" cxnId="{46390181-CD77-4A22-9A0E-F347A4A65C95}">
      <dgm:prSet/>
      <dgm:spPr/>
      <dgm:t>
        <a:bodyPr/>
        <a:lstStyle/>
        <a:p>
          <a:endParaRPr lang="en-HK"/>
        </a:p>
      </dgm:t>
    </dgm:pt>
    <dgm:pt modelId="{AD1B6205-29EF-4577-8843-3FFEC3F9F56C}" type="sibTrans" cxnId="{46390181-CD77-4A22-9A0E-F347A4A65C95}">
      <dgm:prSet/>
      <dgm:spPr/>
      <dgm:t>
        <a:bodyPr/>
        <a:lstStyle/>
        <a:p>
          <a:endParaRPr lang="en-HK"/>
        </a:p>
      </dgm:t>
    </dgm:pt>
    <dgm:pt modelId="{FA8FCAB3-5F58-4B57-833D-68D8654ADE07}">
      <dgm:prSet phldrT="[Text]" custT="1"/>
      <dgm:spPr>
        <a:solidFill>
          <a:schemeClr val="tx1">
            <a:lumMod val="20000"/>
            <a:lumOff val="80000"/>
            <a:alpha val="90000"/>
          </a:schemeClr>
        </a:solidFill>
        <a:ln>
          <a:solidFill>
            <a:srgbClr val="008D84"/>
          </a:solidFill>
        </a:ln>
      </dgm:spPr>
      <dgm:t>
        <a:bodyPr/>
        <a:lstStyle/>
        <a:p>
          <a:pPr marL="548640" indent="-274320">
            <a:lnSpc>
              <a:spcPct val="108000"/>
            </a:lnSpc>
            <a:spcBef>
              <a:spcPts val="30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(Stock Market Listing </a:t>
          </a:r>
          <a:r>
            <a:rPr lang="en-HK" sz="14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Market) Rules</a:t>
          </a:r>
          <a:endParaRPr lang="en-HK" sz="14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</dgm:t>
    </dgm:pt>
    <dgm:pt modelId="{922E65D6-0AA5-4735-B38B-80CA75B7FA32}" type="parTrans" cxnId="{EB4F8732-49DE-438A-BB25-502DA137EE3B}">
      <dgm:prSet/>
      <dgm:spPr/>
      <dgm:t>
        <a:bodyPr/>
        <a:lstStyle/>
        <a:p>
          <a:endParaRPr lang="en-HK"/>
        </a:p>
      </dgm:t>
    </dgm:pt>
    <dgm:pt modelId="{E45E0EEC-0276-4912-A80C-171B78839E49}" type="sibTrans" cxnId="{EB4F8732-49DE-438A-BB25-502DA137EE3B}">
      <dgm:prSet/>
      <dgm:spPr/>
      <dgm:t>
        <a:bodyPr/>
        <a:lstStyle/>
        <a:p>
          <a:endParaRPr lang="en-HK"/>
        </a:p>
      </dgm:t>
    </dgm:pt>
    <dgm:pt modelId="{18BE100A-1944-4CB5-9EDF-8B6E2314DC5B}" type="pres">
      <dgm:prSet presAssocID="{0B53648B-0955-4CD7-9756-B716A49C9ED5}" presName="Name0" presStyleCnt="0">
        <dgm:presLayoutVars>
          <dgm:dir/>
          <dgm:animLvl val="lvl"/>
          <dgm:resizeHandles val="exact"/>
        </dgm:presLayoutVars>
      </dgm:prSet>
      <dgm:spPr/>
    </dgm:pt>
    <dgm:pt modelId="{2FCDA80C-581A-4ECC-A87F-E709A6AC8ED7}" type="pres">
      <dgm:prSet presAssocID="{B35D8515-2618-4657-BA9E-5CF2E384F0C9}" presName="composite" presStyleCnt="0"/>
      <dgm:spPr/>
    </dgm:pt>
    <dgm:pt modelId="{800E7069-61FA-42FC-8D2A-D4F0EB62A488}" type="pres">
      <dgm:prSet presAssocID="{B35D8515-2618-4657-BA9E-5CF2E384F0C9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CA45280-9B69-495B-AC8A-94B43EB727FE}" type="pres">
      <dgm:prSet presAssocID="{B35D8515-2618-4657-BA9E-5CF2E384F0C9}" presName="desTx" presStyleLbl="alignAccFollowNode1" presStyleIdx="0" presStyleCnt="2">
        <dgm:presLayoutVars>
          <dgm:bulletEnabled val="1"/>
        </dgm:presLayoutVars>
      </dgm:prSet>
      <dgm:spPr/>
    </dgm:pt>
    <dgm:pt modelId="{DB6B235D-50CD-4787-B9FF-BC343924B921}" type="pres">
      <dgm:prSet presAssocID="{D2D6AE41-F478-4A4E-84D9-F00876BFCF32}" presName="space" presStyleCnt="0"/>
      <dgm:spPr/>
    </dgm:pt>
    <dgm:pt modelId="{58773449-1822-4D18-BB72-589FBB1970C6}" type="pres">
      <dgm:prSet presAssocID="{0ECD3458-7B5A-4F6E-B6FD-EE063FDEF0EF}" presName="composite" presStyleCnt="0"/>
      <dgm:spPr/>
    </dgm:pt>
    <dgm:pt modelId="{053398B0-39B3-4593-B40B-83C6985442B0}" type="pres">
      <dgm:prSet presAssocID="{0ECD3458-7B5A-4F6E-B6FD-EE063FDEF0E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23941F4-B612-4792-B943-488B8E782692}" type="pres">
      <dgm:prSet presAssocID="{0ECD3458-7B5A-4F6E-B6FD-EE063FDEF0E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B17A3401-48F6-450E-AADB-8D0C18B52B1F}" type="presOf" srcId="{0B53648B-0955-4CD7-9756-B716A49C9ED5}" destId="{18BE100A-1944-4CB5-9EDF-8B6E2314DC5B}" srcOrd="0" destOrd="0" presId="urn:microsoft.com/office/officeart/2005/8/layout/hList1"/>
    <dgm:cxn modelId="{A2597502-0B95-47EB-A0FF-E8256A7F9889}" srcId="{4AF73B98-C87C-4534-8370-F702273F8644}" destId="{A03B730C-2E7D-4B43-A3ED-F15FD2F6D27F}" srcOrd="1" destOrd="0" parTransId="{36A1D915-4D59-4D7A-B918-D180BEA4963C}" sibTransId="{A8906EF2-7C6B-44C2-9307-D037FF6C26CA}"/>
    <dgm:cxn modelId="{340E7E07-8D0C-4A73-B622-10AA91869155}" srcId="{B35D8515-2618-4657-BA9E-5CF2E384F0C9}" destId="{ED6FD1A5-7F35-48A5-84DE-F1CD8CABC3A7}" srcOrd="1" destOrd="0" parTransId="{CF477D67-BD4A-4100-B8FD-6B0D1B9425E6}" sibTransId="{78998A5C-A639-4EC3-AB22-606502723C03}"/>
    <dgm:cxn modelId="{2E255F26-4A68-4500-8D3F-4E1AE511235C}" type="presOf" srcId="{D3F3C7D4-9648-4529-9BAB-574FE3E1EC00}" destId="{023941F4-B612-4792-B943-488B8E782692}" srcOrd="0" destOrd="4" presId="urn:microsoft.com/office/officeart/2005/8/layout/hList1"/>
    <dgm:cxn modelId="{C94C6029-17C4-47C1-897B-1C92172800EF}" srcId="{0B53648B-0955-4CD7-9756-B716A49C9ED5}" destId="{B35D8515-2618-4657-BA9E-5CF2E384F0C9}" srcOrd="0" destOrd="0" parTransId="{1EFF602B-7076-4612-A6BA-B5FB34018AD4}" sibTransId="{D2D6AE41-F478-4A4E-84D9-F00876BFCF32}"/>
    <dgm:cxn modelId="{EB4F8732-49DE-438A-BB25-502DA137EE3B}" srcId="{0ECD3458-7B5A-4F6E-B6FD-EE063FDEF0EF}" destId="{FA8FCAB3-5F58-4B57-833D-68D8654ADE07}" srcOrd="6" destOrd="0" parTransId="{922E65D6-0AA5-4735-B38B-80CA75B7FA32}" sibTransId="{E45E0EEC-0276-4912-A80C-171B78839E49}"/>
    <dgm:cxn modelId="{5C3E5338-A6DE-4DE8-A36B-196D52AA8625}" srcId="{0ECD3458-7B5A-4F6E-B6FD-EE063FDEF0EF}" destId="{D3F3C7D4-9648-4529-9BAB-574FE3E1EC00}" srcOrd="4" destOrd="0" parTransId="{2738205C-4EAC-42A5-8F84-6DA175FFC131}" sibTransId="{70E06C51-D9BB-4B6E-8C2E-72E0735DC3E0}"/>
    <dgm:cxn modelId="{EB23A461-2E13-4964-8B9F-3A5E75C883C5}" type="presOf" srcId="{1D4B2449-C91E-4B27-A893-EE1D839DA996}" destId="{023941F4-B612-4792-B943-488B8E782692}" srcOrd="0" destOrd="0" presId="urn:microsoft.com/office/officeart/2005/8/layout/hList1"/>
    <dgm:cxn modelId="{2A6A6F66-2172-4026-AEDE-D25AA17EBE1A}" type="presOf" srcId="{4AF73B98-C87C-4534-8370-F702273F8644}" destId="{9CA45280-9B69-495B-AC8A-94B43EB727FE}" srcOrd="0" destOrd="0" presId="urn:microsoft.com/office/officeart/2005/8/layout/hList1"/>
    <dgm:cxn modelId="{C006474D-81C8-4112-96E8-1FC78EE9FD9C}" type="presOf" srcId="{FA50A43F-D901-4108-AEB4-0F68BD85B54E}" destId="{023941F4-B612-4792-B943-488B8E782692}" srcOrd="0" destOrd="1" presId="urn:microsoft.com/office/officeart/2005/8/layout/hList1"/>
    <dgm:cxn modelId="{0B15F74F-9286-41D6-B41E-C5ACDE37EBB4}" type="presOf" srcId="{30CCABF2-0CA8-4DFA-B8AA-5FCF2688FCD1}" destId="{023941F4-B612-4792-B943-488B8E782692}" srcOrd="0" destOrd="3" presId="urn:microsoft.com/office/officeart/2005/8/layout/hList1"/>
    <dgm:cxn modelId="{76BFBD77-2692-46DF-8E24-D0AB03441EDB}" type="presOf" srcId="{025EF90F-4CFE-47B6-BA9D-460509DD127D}" destId="{9CA45280-9B69-495B-AC8A-94B43EB727FE}" srcOrd="0" destOrd="3" presId="urn:microsoft.com/office/officeart/2005/8/layout/hList1"/>
    <dgm:cxn modelId="{80F22E7C-4FAB-4929-8573-E7A280EF8727}" type="presOf" srcId="{A03B730C-2E7D-4B43-A3ED-F15FD2F6D27F}" destId="{9CA45280-9B69-495B-AC8A-94B43EB727FE}" srcOrd="0" destOrd="2" presId="urn:microsoft.com/office/officeart/2005/8/layout/hList1"/>
    <dgm:cxn modelId="{786DEA7F-1D72-4AAD-B7D2-77A21BA76A4D}" type="presOf" srcId="{F847DD19-88BC-4486-A72F-2705854EA7BD}" destId="{9CA45280-9B69-495B-AC8A-94B43EB727FE}" srcOrd="0" destOrd="1" presId="urn:microsoft.com/office/officeart/2005/8/layout/hList1"/>
    <dgm:cxn modelId="{46390181-CD77-4A22-9A0E-F347A4A65C95}" srcId="{0ECD3458-7B5A-4F6E-B6FD-EE063FDEF0EF}" destId="{31CE0458-E28A-4B49-B099-F5698E7CD21E}" srcOrd="7" destOrd="0" parTransId="{AF9E3D0D-EE46-48F3-94BA-A74AD90B6B21}" sibTransId="{AD1B6205-29EF-4577-8843-3FFEC3F9F56C}"/>
    <dgm:cxn modelId="{778A778A-877B-4AF3-8331-423A71C98946}" srcId="{4AF73B98-C87C-4534-8370-F702273F8644}" destId="{47B16B4C-F4E4-422C-BCAE-D53680C188D3}" srcOrd="3" destOrd="0" parTransId="{58C50931-D286-46DB-875B-A12B3F4B9706}" sibTransId="{9A34B9D4-8656-4C4B-A196-5185DB668FD1}"/>
    <dgm:cxn modelId="{1DC1568F-20E9-41E2-89F3-B6B6518BD365}" srcId="{0ECD3458-7B5A-4F6E-B6FD-EE063FDEF0EF}" destId="{F334D954-B2AE-428C-A978-2196403B2F94}" srcOrd="5" destOrd="0" parTransId="{774C5AEB-CF89-4155-8B2F-7491FD605640}" sibTransId="{D8B32523-7BD3-4F88-B621-278C85DCA61C}"/>
    <dgm:cxn modelId="{A89B8A97-D2E9-44F8-A876-80B867FF5536}" srcId="{0ECD3458-7B5A-4F6E-B6FD-EE063FDEF0EF}" destId="{1D4B2449-C91E-4B27-A893-EE1D839DA996}" srcOrd="0" destOrd="0" parTransId="{6641C01E-4C43-4738-8F1A-D69E89E5DD9C}" sibTransId="{2CDCE1B2-F30E-4425-848E-351D1687541B}"/>
    <dgm:cxn modelId="{D5FFB49C-1CA9-429B-A233-6F107B6977FB}" type="presOf" srcId="{F334D954-B2AE-428C-A978-2196403B2F94}" destId="{023941F4-B612-4792-B943-488B8E782692}" srcOrd="0" destOrd="5" presId="urn:microsoft.com/office/officeart/2005/8/layout/hList1"/>
    <dgm:cxn modelId="{78D42D9D-01BC-4D3A-B0FE-A22DD5053ECA}" srcId="{4AF73B98-C87C-4534-8370-F702273F8644}" destId="{F847DD19-88BC-4486-A72F-2705854EA7BD}" srcOrd="0" destOrd="0" parTransId="{A4E464B0-55AA-4F3A-9D3C-5AF58DA60E1C}" sibTransId="{FC4B9BF4-CC4E-42FA-ABA7-9495118F9131}"/>
    <dgm:cxn modelId="{0A99329E-2257-40A6-98F6-DAFF6006DB5A}" type="presOf" srcId="{0ECD3458-7B5A-4F6E-B6FD-EE063FDEF0EF}" destId="{053398B0-39B3-4593-B40B-83C6985442B0}" srcOrd="0" destOrd="0" presId="urn:microsoft.com/office/officeart/2005/8/layout/hList1"/>
    <dgm:cxn modelId="{94F51C9F-BE5B-4DBC-8A3D-173D3D74ED23}" srcId="{0ECD3458-7B5A-4F6E-B6FD-EE063FDEF0EF}" destId="{5DA860A7-5CC0-4B2B-BDD2-C7BF6B4E4DA9}" srcOrd="2" destOrd="0" parTransId="{41191A31-89AE-4EFA-AA6F-CAC31FA55E0B}" sibTransId="{C0314F34-20BC-41C3-83C4-1265AD006AA8}"/>
    <dgm:cxn modelId="{246CE5A7-BE6D-4D4C-BA81-2010563A15C5}" type="presOf" srcId="{ED6FD1A5-7F35-48A5-84DE-F1CD8CABC3A7}" destId="{9CA45280-9B69-495B-AC8A-94B43EB727FE}" srcOrd="0" destOrd="5" presId="urn:microsoft.com/office/officeart/2005/8/layout/hList1"/>
    <dgm:cxn modelId="{B04CAAAB-9C5B-488D-896B-46F9CA040638}" type="presOf" srcId="{FA8FCAB3-5F58-4B57-833D-68D8654ADE07}" destId="{023941F4-B612-4792-B943-488B8E782692}" srcOrd="0" destOrd="6" presId="urn:microsoft.com/office/officeart/2005/8/layout/hList1"/>
    <dgm:cxn modelId="{AABE37BA-102E-4413-84F4-F7C1DF6FA7EF}" srcId="{0B53648B-0955-4CD7-9756-B716A49C9ED5}" destId="{0ECD3458-7B5A-4F6E-B6FD-EE063FDEF0EF}" srcOrd="1" destOrd="0" parTransId="{90F062C9-8984-4C09-8909-DC9E6FE44D65}" sibTransId="{04B7628A-0D68-4652-BCD4-FA10B73DB130}"/>
    <dgm:cxn modelId="{A2D853D5-8F42-4AB2-9A4C-5ED373667BFF}" type="presOf" srcId="{B35D8515-2618-4657-BA9E-5CF2E384F0C9}" destId="{800E7069-61FA-42FC-8D2A-D4F0EB62A488}" srcOrd="0" destOrd="0" presId="urn:microsoft.com/office/officeart/2005/8/layout/hList1"/>
    <dgm:cxn modelId="{747A85E2-AE0A-4C7F-AFE9-54484F294FE6}" srcId="{0ECD3458-7B5A-4F6E-B6FD-EE063FDEF0EF}" destId="{30CCABF2-0CA8-4DFA-B8AA-5FCF2688FCD1}" srcOrd="3" destOrd="0" parTransId="{238ED11E-7D26-49E6-915C-DAAC5B18CD17}" sibTransId="{ACCA2012-8623-4656-919C-58EA281302F8}"/>
    <dgm:cxn modelId="{CC231AE3-33B1-4B5B-B360-1076CB093C00}" srcId="{4AF73B98-C87C-4534-8370-F702273F8644}" destId="{025EF90F-4CFE-47B6-BA9D-460509DD127D}" srcOrd="2" destOrd="0" parTransId="{FBFD4450-4AE2-435F-836B-FBFB3F4D19A5}" sibTransId="{923F1FBA-FD5D-46C3-B4B9-DC9ADFED3AAC}"/>
    <dgm:cxn modelId="{22B98DE6-BC9C-4CE3-A192-85D884D344C9}" srcId="{B35D8515-2618-4657-BA9E-5CF2E384F0C9}" destId="{4AF73B98-C87C-4534-8370-F702273F8644}" srcOrd="0" destOrd="0" parTransId="{C25DE9F1-A89B-46DA-B12E-FF0808C6B5C3}" sibTransId="{A2DFCF66-6B44-452C-8E93-625B27EDB2A3}"/>
    <dgm:cxn modelId="{F02E35E9-903C-467B-8DB7-B29C98156F78}" srcId="{0ECD3458-7B5A-4F6E-B6FD-EE063FDEF0EF}" destId="{FA50A43F-D901-4108-AEB4-0F68BD85B54E}" srcOrd="1" destOrd="0" parTransId="{1C7F0A03-C1C0-4274-960B-361E7ECFA2E6}" sibTransId="{4E64549C-7B46-4113-AD43-774D9C94998D}"/>
    <dgm:cxn modelId="{B4D557EC-EAF8-4182-8005-E58EA49BAFCF}" type="presOf" srcId="{31CE0458-E28A-4B49-B099-F5698E7CD21E}" destId="{023941F4-B612-4792-B943-488B8E782692}" srcOrd="0" destOrd="7" presId="urn:microsoft.com/office/officeart/2005/8/layout/hList1"/>
    <dgm:cxn modelId="{2303CEEE-FE8F-48EA-B070-0BEB98B833B2}" type="presOf" srcId="{5DA860A7-5CC0-4B2B-BDD2-C7BF6B4E4DA9}" destId="{023941F4-B612-4792-B943-488B8E782692}" srcOrd="0" destOrd="2" presId="urn:microsoft.com/office/officeart/2005/8/layout/hList1"/>
    <dgm:cxn modelId="{C79FDFFF-972B-478D-9738-9C2A4F9F5505}" type="presOf" srcId="{47B16B4C-F4E4-422C-BCAE-D53680C188D3}" destId="{9CA45280-9B69-495B-AC8A-94B43EB727FE}" srcOrd="0" destOrd="4" presId="urn:microsoft.com/office/officeart/2005/8/layout/hList1"/>
    <dgm:cxn modelId="{AC68A6D9-7A09-4CF9-8235-60A6FF929617}" type="presParOf" srcId="{18BE100A-1944-4CB5-9EDF-8B6E2314DC5B}" destId="{2FCDA80C-581A-4ECC-A87F-E709A6AC8ED7}" srcOrd="0" destOrd="0" presId="urn:microsoft.com/office/officeart/2005/8/layout/hList1"/>
    <dgm:cxn modelId="{C7554FCF-D1A5-4107-A3AC-24D06B14F654}" type="presParOf" srcId="{2FCDA80C-581A-4ECC-A87F-E709A6AC8ED7}" destId="{800E7069-61FA-42FC-8D2A-D4F0EB62A488}" srcOrd="0" destOrd="0" presId="urn:microsoft.com/office/officeart/2005/8/layout/hList1"/>
    <dgm:cxn modelId="{0376935A-D2D7-4FF0-8109-332A5E28D779}" type="presParOf" srcId="{2FCDA80C-581A-4ECC-A87F-E709A6AC8ED7}" destId="{9CA45280-9B69-495B-AC8A-94B43EB727FE}" srcOrd="1" destOrd="0" presId="urn:microsoft.com/office/officeart/2005/8/layout/hList1"/>
    <dgm:cxn modelId="{CD0AC030-D049-45D9-BF1F-E34FC0F627A5}" type="presParOf" srcId="{18BE100A-1944-4CB5-9EDF-8B6E2314DC5B}" destId="{DB6B235D-50CD-4787-B9FF-BC343924B921}" srcOrd="1" destOrd="0" presId="urn:microsoft.com/office/officeart/2005/8/layout/hList1"/>
    <dgm:cxn modelId="{A55536DB-46CF-42E9-8376-9E8EF2F7D4FC}" type="presParOf" srcId="{18BE100A-1944-4CB5-9EDF-8B6E2314DC5B}" destId="{58773449-1822-4D18-BB72-589FBB1970C6}" srcOrd="2" destOrd="0" presId="urn:microsoft.com/office/officeart/2005/8/layout/hList1"/>
    <dgm:cxn modelId="{CC2749BC-0AFA-44D8-A68A-AE03B23A47CB}" type="presParOf" srcId="{58773449-1822-4D18-BB72-589FBB1970C6}" destId="{053398B0-39B3-4593-B40B-83C6985442B0}" srcOrd="0" destOrd="0" presId="urn:microsoft.com/office/officeart/2005/8/layout/hList1"/>
    <dgm:cxn modelId="{FBDB2023-E01E-4391-B9B6-99E3A321742A}" type="presParOf" srcId="{58773449-1822-4D18-BB72-589FBB1970C6}" destId="{023941F4-B612-4792-B943-488B8E78269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7E151-041E-4DB8-8EBE-63623E0FAA78}" type="doc">
      <dgm:prSet loTypeId="urn:microsoft.com/office/officeart/2011/layout/HexagonRadial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HK"/>
        </a:p>
      </dgm:t>
    </dgm:pt>
    <dgm:pt modelId="{E1268D2F-0028-4953-935B-C6E76190685F}">
      <dgm:prSet phldrT="[Text]" custT="1"/>
      <dgm:spPr>
        <a:solidFill>
          <a:schemeClr val="bg1"/>
        </a:solidFill>
      </dgm:spPr>
      <dgm:t>
        <a:bodyPr/>
        <a:lstStyle/>
        <a:p>
          <a:r>
            <a:rPr lang="en-HK" sz="1400" b="1" dirty="0"/>
            <a:t>USM Rules</a:t>
          </a:r>
        </a:p>
        <a:p>
          <a:r>
            <a:rPr lang="en-HK" sz="1400" b="1" dirty="0"/>
            <a:t>(focuses on issuers’ obligations)</a:t>
          </a:r>
        </a:p>
      </dgm:t>
    </dgm:pt>
    <dgm:pt modelId="{F6580784-FA6A-4C08-94B7-D8710AEF2713}" type="parTrans" cxnId="{6998AC81-B384-4AB9-9577-60CBEB10EFF4}">
      <dgm:prSet/>
      <dgm:spPr/>
      <dgm:t>
        <a:bodyPr/>
        <a:lstStyle/>
        <a:p>
          <a:endParaRPr lang="en-HK"/>
        </a:p>
      </dgm:t>
    </dgm:pt>
    <dgm:pt modelId="{9B64F7CA-E944-4521-B3BC-19D0614F637B}" type="sibTrans" cxnId="{6998AC81-B384-4AB9-9577-60CBEB10EFF4}">
      <dgm:prSet/>
      <dgm:spPr/>
      <dgm:t>
        <a:bodyPr/>
        <a:lstStyle/>
        <a:p>
          <a:endParaRPr lang="en-HK"/>
        </a:p>
      </dgm:t>
    </dgm:pt>
    <dgm:pt modelId="{4D07127A-CC4A-4B27-8F84-2E59D8A770FE}">
      <dgm:prSet phldrT="[Text]" custT="1"/>
      <dgm:spPr>
        <a:solidFill>
          <a:srgbClr val="7DB181"/>
        </a:solidFill>
      </dgm:spPr>
      <dgm:t>
        <a:bodyPr/>
        <a:lstStyle/>
        <a:p>
          <a:r>
            <a:rPr lang="en-HK" sz="1050" b="1" dirty="0"/>
            <a:t>Register of holders</a:t>
          </a:r>
        </a:p>
      </dgm:t>
    </dgm:pt>
    <dgm:pt modelId="{355ED491-C6F9-48D0-9B2C-D28089C488E0}" type="parTrans" cxnId="{15BDEC1B-95F8-49EE-84BA-CDC4261D1CCF}">
      <dgm:prSet/>
      <dgm:spPr/>
      <dgm:t>
        <a:bodyPr/>
        <a:lstStyle/>
        <a:p>
          <a:endParaRPr lang="en-HK"/>
        </a:p>
      </dgm:t>
    </dgm:pt>
    <dgm:pt modelId="{E689EA67-507B-4AE9-8753-3AF7E2196F7F}" type="sibTrans" cxnId="{15BDEC1B-95F8-49EE-84BA-CDC4261D1CCF}">
      <dgm:prSet/>
      <dgm:spPr/>
      <dgm:t>
        <a:bodyPr/>
        <a:lstStyle/>
        <a:p>
          <a:endParaRPr lang="en-HK"/>
        </a:p>
      </dgm:t>
    </dgm:pt>
    <dgm:pt modelId="{A5400FFC-8661-4B02-BA39-9485EC8F7A06}">
      <dgm:prSet phldrT="[Text]" custT="1"/>
      <dgm:spPr>
        <a:solidFill>
          <a:srgbClr val="7DB181"/>
        </a:solidFill>
      </dgm:spPr>
      <dgm:t>
        <a:bodyPr/>
        <a:lstStyle/>
        <a:p>
          <a:r>
            <a:rPr lang="en-HK" sz="1050" b="1" dirty="0"/>
            <a:t>Registration of transfers</a:t>
          </a:r>
        </a:p>
      </dgm:t>
    </dgm:pt>
    <dgm:pt modelId="{CCAA7037-6676-4C7C-B2D8-67BF893E6A28}" type="parTrans" cxnId="{3E390F79-4B9E-4812-9037-12993D6964C2}">
      <dgm:prSet/>
      <dgm:spPr/>
      <dgm:t>
        <a:bodyPr/>
        <a:lstStyle/>
        <a:p>
          <a:endParaRPr lang="en-HK"/>
        </a:p>
      </dgm:t>
    </dgm:pt>
    <dgm:pt modelId="{43F79EE5-F155-46EB-A2B7-A390F0A0EF94}" type="sibTrans" cxnId="{3E390F79-4B9E-4812-9037-12993D6964C2}">
      <dgm:prSet/>
      <dgm:spPr/>
      <dgm:t>
        <a:bodyPr/>
        <a:lstStyle/>
        <a:p>
          <a:endParaRPr lang="en-HK"/>
        </a:p>
      </dgm:t>
    </dgm:pt>
    <dgm:pt modelId="{4BA409AC-48B9-4D6C-AABC-8E9E334C1581}">
      <dgm:prSet phldrT="[Text]" custT="1"/>
      <dgm:spPr>
        <a:solidFill>
          <a:srgbClr val="7DB181"/>
        </a:solidFill>
      </dgm:spPr>
      <dgm:t>
        <a:bodyPr/>
        <a:lstStyle/>
        <a:p>
          <a:r>
            <a:rPr lang="en-HK" sz="1050" b="1" dirty="0"/>
            <a:t>Authenticated messages</a:t>
          </a:r>
        </a:p>
      </dgm:t>
    </dgm:pt>
    <dgm:pt modelId="{4D63808A-D6CC-4585-9BB9-0C21CC24F8DF}" type="parTrans" cxnId="{65837DB0-0EC5-457C-A872-B2EB16552AEA}">
      <dgm:prSet/>
      <dgm:spPr/>
      <dgm:t>
        <a:bodyPr/>
        <a:lstStyle/>
        <a:p>
          <a:endParaRPr lang="en-HK"/>
        </a:p>
      </dgm:t>
    </dgm:pt>
    <dgm:pt modelId="{72052C51-AF61-4E33-9521-3AEEDB5771A6}" type="sibTrans" cxnId="{65837DB0-0EC5-457C-A872-B2EB16552AEA}">
      <dgm:prSet/>
      <dgm:spPr/>
      <dgm:t>
        <a:bodyPr/>
        <a:lstStyle/>
        <a:p>
          <a:endParaRPr lang="en-HK"/>
        </a:p>
      </dgm:t>
    </dgm:pt>
    <dgm:pt modelId="{24341DCC-2BEB-4E0E-889D-D12E2CB4F363}">
      <dgm:prSet phldrT="[Text]" custT="1"/>
      <dgm:spPr>
        <a:solidFill>
          <a:srgbClr val="7DB181"/>
        </a:solidFill>
      </dgm:spPr>
      <dgm:t>
        <a:bodyPr/>
        <a:lstStyle/>
        <a:p>
          <a:r>
            <a:rPr lang="en-HK" sz="1050" b="1" dirty="0"/>
            <a:t>Dematerializing securities</a:t>
          </a:r>
        </a:p>
      </dgm:t>
    </dgm:pt>
    <dgm:pt modelId="{41B54C78-7D80-4C44-9DD8-9CADA425A050}" type="parTrans" cxnId="{872D18EE-975C-4083-99C6-CB5A57982DE5}">
      <dgm:prSet/>
      <dgm:spPr/>
      <dgm:t>
        <a:bodyPr/>
        <a:lstStyle/>
        <a:p>
          <a:endParaRPr lang="en-HK"/>
        </a:p>
      </dgm:t>
    </dgm:pt>
    <dgm:pt modelId="{D22EB51B-3A36-45AC-AA63-B2A4A3866586}" type="sibTrans" cxnId="{872D18EE-975C-4083-99C6-CB5A57982DE5}">
      <dgm:prSet/>
      <dgm:spPr/>
      <dgm:t>
        <a:bodyPr/>
        <a:lstStyle/>
        <a:p>
          <a:endParaRPr lang="en-HK"/>
        </a:p>
      </dgm:t>
    </dgm:pt>
    <dgm:pt modelId="{7F38AC65-7537-41DB-8F54-D45767422AF3}">
      <dgm:prSet phldrT="[Text]" custT="1"/>
      <dgm:spPr>
        <a:solidFill>
          <a:srgbClr val="7DB181"/>
        </a:solidFill>
      </dgm:spPr>
      <dgm:t>
        <a:bodyPr/>
        <a:lstStyle/>
        <a:p>
          <a:r>
            <a:rPr lang="en-HK" sz="1050" b="1" dirty="0"/>
            <a:t>Transitioning the whole market</a:t>
          </a:r>
        </a:p>
      </dgm:t>
    </dgm:pt>
    <dgm:pt modelId="{5CB5EB35-B6FD-4F71-9B54-1F7131F1691E}" type="parTrans" cxnId="{72CFDA22-ED5A-4CDB-85F5-2F122FF614EC}">
      <dgm:prSet/>
      <dgm:spPr/>
      <dgm:t>
        <a:bodyPr/>
        <a:lstStyle/>
        <a:p>
          <a:endParaRPr lang="en-HK"/>
        </a:p>
      </dgm:t>
    </dgm:pt>
    <dgm:pt modelId="{EEA59B91-CBA0-40FB-81E2-601CFC269B1B}" type="sibTrans" cxnId="{72CFDA22-ED5A-4CDB-85F5-2F122FF614EC}">
      <dgm:prSet/>
      <dgm:spPr/>
      <dgm:t>
        <a:bodyPr/>
        <a:lstStyle/>
        <a:p>
          <a:endParaRPr lang="en-HK"/>
        </a:p>
      </dgm:t>
    </dgm:pt>
    <dgm:pt modelId="{F23DBCED-B31A-4D84-BE92-481BEDD1A10F}">
      <dgm:prSet phldrT="[Text]" custT="1"/>
      <dgm:spPr>
        <a:solidFill>
          <a:srgbClr val="7DB181"/>
        </a:solidFill>
      </dgm:spPr>
      <dgm:t>
        <a:bodyPr/>
        <a:lstStyle/>
        <a:p>
          <a:r>
            <a:rPr lang="en-HK" sz="1050" b="1" dirty="0"/>
            <a:t>Schedule – four key  jurisdictions</a:t>
          </a:r>
        </a:p>
      </dgm:t>
    </dgm:pt>
    <dgm:pt modelId="{68692677-EA9D-47AE-8996-1FB97DDA0CF3}" type="parTrans" cxnId="{2D4AD91F-E7D1-42D8-BCFD-D8AA690EE36F}">
      <dgm:prSet/>
      <dgm:spPr/>
      <dgm:t>
        <a:bodyPr/>
        <a:lstStyle/>
        <a:p>
          <a:endParaRPr lang="en-HK"/>
        </a:p>
      </dgm:t>
    </dgm:pt>
    <dgm:pt modelId="{B0E5FC0C-7267-48C8-B132-DE2381AA7D82}" type="sibTrans" cxnId="{2D4AD91F-E7D1-42D8-BCFD-D8AA690EE36F}">
      <dgm:prSet/>
      <dgm:spPr/>
      <dgm:t>
        <a:bodyPr/>
        <a:lstStyle/>
        <a:p>
          <a:endParaRPr lang="en-HK"/>
        </a:p>
      </dgm:t>
    </dgm:pt>
    <dgm:pt modelId="{F0751574-64C5-49EB-BFF3-2D6326DD5422}" type="pres">
      <dgm:prSet presAssocID="{5B97E151-041E-4DB8-8EBE-63623E0FAA7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15CFB76-3552-4ACC-971B-C99629BB94D2}" type="pres">
      <dgm:prSet presAssocID="{E1268D2F-0028-4953-935B-C6E76190685F}" presName="Parent" presStyleLbl="node0" presStyleIdx="0" presStyleCnt="1">
        <dgm:presLayoutVars>
          <dgm:chMax val="6"/>
          <dgm:chPref val="6"/>
        </dgm:presLayoutVars>
      </dgm:prSet>
      <dgm:spPr/>
    </dgm:pt>
    <dgm:pt modelId="{03737F78-4127-49A1-9B26-BFDED49CEAE8}" type="pres">
      <dgm:prSet presAssocID="{4D07127A-CC4A-4B27-8F84-2E59D8A770FE}" presName="Accent1" presStyleCnt="0"/>
      <dgm:spPr/>
    </dgm:pt>
    <dgm:pt modelId="{5FDA69A5-931A-4F7D-8D93-3AC57362E82E}" type="pres">
      <dgm:prSet presAssocID="{4D07127A-CC4A-4B27-8F84-2E59D8A770FE}" presName="Accent" presStyleLbl="bgShp" presStyleIdx="0" presStyleCnt="6"/>
      <dgm:spPr/>
    </dgm:pt>
    <dgm:pt modelId="{98D4910E-B2DC-41F4-8F43-C7DE9B53213A}" type="pres">
      <dgm:prSet presAssocID="{4D07127A-CC4A-4B27-8F84-2E59D8A770F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A6E8DAD8-9513-4280-A73B-809415846D32}" type="pres">
      <dgm:prSet presAssocID="{A5400FFC-8661-4B02-BA39-9485EC8F7A06}" presName="Accent2" presStyleCnt="0"/>
      <dgm:spPr/>
    </dgm:pt>
    <dgm:pt modelId="{19940E72-320E-4B0A-8CA4-DC84506C09DF}" type="pres">
      <dgm:prSet presAssocID="{A5400FFC-8661-4B02-BA39-9485EC8F7A06}" presName="Accent" presStyleLbl="bgShp" presStyleIdx="1" presStyleCnt="6"/>
      <dgm:spPr/>
    </dgm:pt>
    <dgm:pt modelId="{9529B7DC-BCA2-407C-9257-F324C5923A7D}" type="pres">
      <dgm:prSet presAssocID="{A5400FFC-8661-4B02-BA39-9485EC8F7A06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060197B9-FF22-46C6-B954-B59111D94408}" type="pres">
      <dgm:prSet presAssocID="{4BA409AC-48B9-4D6C-AABC-8E9E334C1581}" presName="Accent3" presStyleCnt="0"/>
      <dgm:spPr/>
    </dgm:pt>
    <dgm:pt modelId="{97B3C30B-1E20-4EC9-A75E-7B1AB64A2B66}" type="pres">
      <dgm:prSet presAssocID="{4BA409AC-48B9-4D6C-AABC-8E9E334C1581}" presName="Accent" presStyleLbl="bgShp" presStyleIdx="2" presStyleCnt="6"/>
      <dgm:spPr/>
    </dgm:pt>
    <dgm:pt modelId="{30BAD187-DC06-4C81-B362-B0E0F446C4A9}" type="pres">
      <dgm:prSet presAssocID="{4BA409AC-48B9-4D6C-AABC-8E9E334C158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D234FE1-9916-4B33-88B3-032566C96F4E}" type="pres">
      <dgm:prSet presAssocID="{24341DCC-2BEB-4E0E-889D-D12E2CB4F363}" presName="Accent4" presStyleCnt="0"/>
      <dgm:spPr/>
    </dgm:pt>
    <dgm:pt modelId="{AF778066-4969-4B37-9A56-A5674A55D9F2}" type="pres">
      <dgm:prSet presAssocID="{24341DCC-2BEB-4E0E-889D-D12E2CB4F363}" presName="Accent" presStyleLbl="bgShp" presStyleIdx="3" presStyleCnt="6"/>
      <dgm:spPr/>
    </dgm:pt>
    <dgm:pt modelId="{612840B4-78A4-4516-9787-E96E7B873A96}" type="pres">
      <dgm:prSet presAssocID="{24341DCC-2BEB-4E0E-889D-D12E2CB4F363}" presName="Child4" presStyleLbl="node1" presStyleIdx="3" presStyleCnt="6" custScaleX="106762">
        <dgm:presLayoutVars>
          <dgm:chMax val="0"/>
          <dgm:chPref val="0"/>
          <dgm:bulletEnabled val="1"/>
        </dgm:presLayoutVars>
      </dgm:prSet>
      <dgm:spPr/>
    </dgm:pt>
    <dgm:pt modelId="{9BE3C5BE-A4DB-4A8E-A4F2-8A28AB4DC225}" type="pres">
      <dgm:prSet presAssocID="{7F38AC65-7537-41DB-8F54-D45767422AF3}" presName="Accent5" presStyleCnt="0"/>
      <dgm:spPr/>
    </dgm:pt>
    <dgm:pt modelId="{6EC30EDF-451C-49DF-948E-9C84A328D30B}" type="pres">
      <dgm:prSet presAssocID="{7F38AC65-7537-41DB-8F54-D45767422AF3}" presName="Accent" presStyleLbl="bgShp" presStyleIdx="4" presStyleCnt="6"/>
      <dgm:spPr/>
    </dgm:pt>
    <dgm:pt modelId="{40307382-B49B-4D7E-9C83-2449D1684539}" type="pres">
      <dgm:prSet presAssocID="{7F38AC65-7537-41DB-8F54-D45767422AF3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584F12C4-3CBA-4829-BB69-6F4D086F0322}" type="pres">
      <dgm:prSet presAssocID="{F23DBCED-B31A-4D84-BE92-481BEDD1A10F}" presName="Accent6" presStyleCnt="0"/>
      <dgm:spPr/>
    </dgm:pt>
    <dgm:pt modelId="{CB1CD71E-0EBC-42E4-8400-8E710D167247}" type="pres">
      <dgm:prSet presAssocID="{F23DBCED-B31A-4D84-BE92-481BEDD1A10F}" presName="Accent" presStyleLbl="bgShp" presStyleIdx="5" presStyleCnt="6"/>
      <dgm:spPr/>
    </dgm:pt>
    <dgm:pt modelId="{8254D64B-2BCA-4EDB-9C33-0358D2F6AB7A}" type="pres">
      <dgm:prSet presAssocID="{F23DBCED-B31A-4D84-BE92-481BEDD1A10F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E3F9D400-9050-40AB-8C78-4A3851BC33A6}" type="presOf" srcId="{7F38AC65-7537-41DB-8F54-D45767422AF3}" destId="{40307382-B49B-4D7E-9C83-2449D1684539}" srcOrd="0" destOrd="0" presId="urn:microsoft.com/office/officeart/2011/layout/HexagonRadial"/>
    <dgm:cxn modelId="{5829D503-EACF-4FF9-B0E6-73C28294ED12}" type="presOf" srcId="{E1268D2F-0028-4953-935B-C6E76190685F}" destId="{C15CFB76-3552-4ACC-971B-C99629BB94D2}" srcOrd="0" destOrd="0" presId="urn:microsoft.com/office/officeart/2011/layout/HexagonRadial"/>
    <dgm:cxn modelId="{FE6CA20C-8A8A-49C4-B31C-67A65563B532}" type="presOf" srcId="{4BA409AC-48B9-4D6C-AABC-8E9E334C1581}" destId="{30BAD187-DC06-4C81-B362-B0E0F446C4A9}" srcOrd="0" destOrd="0" presId="urn:microsoft.com/office/officeart/2011/layout/HexagonRadial"/>
    <dgm:cxn modelId="{6452B713-D7B2-4E5B-9FAB-27EC36043B33}" type="presOf" srcId="{4D07127A-CC4A-4B27-8F84-2E59D8A770FE}" destId="{98D4910E-B2DC-41F4-8F43-C7DE9B53213A}" srcOrd="0" destOrd="0" presId="urn:microsoft.com/office/officeart/2011/layout/HexagonRadial"/>
    <dgm:cxn modelId="{15BDEC1B-95F8-49EE-84BA-CDC4261D1CCF}" srcId="{E1268D2F-0028-4953-935B-C6E76190685F}" destId="{4D07127A-CC4A-4B27-8F84-2E59D8A770FE}" srcOrd="0" destOrd="0" parTransId="{355ED491-C6F9-48D0-9B2C-D28089C488E0}" sibTransId="{E689EA67-507B-4AE9-8753-3AF7E2196F7F}"/>
    <dgm:cxn modelId="{2D4AD91F-E7D1-42D8-BCFD-D8AA690EE36F}" srcId="{E1268D2F-0028-4953-935B-C6E76190685F}" destId="{F23DBCED-B31A-4D84-BE92-481BEDD1A10F}" srcOrd="5" destOrd="0" parTransId="{68692677-EA9D-47AE-8996-1FB97DDA0CF3}" sibTransId="{B0E5FC0C-7267-48C8-B132-DE2381AA7D82}"/>
    <dgm:cxn modelId="{72CFDA22-ED5A-4CDB-85F5-2F122FF614EC}" srcId="{E1268D2F-0028-4953-935B-C6E76190685F}" destId="{7F38AC65-7537-41DB-8F54-D45767422AF3}" srcOrd="4" destOrd="0" parTransId="{5CB5EB35-B6FD-4F71-9B54-1F7131F1691E}" sibTransId="{EEA59B91-CBA0-40FB-81E2-601CFC269B1B}"/>
    <dgm:cxn modelId="{3C34C26E-AA2D-49A4-AA68-CB1BEAB00CB6}" type="presOf" srcId="{5B97E151-041E-4DB8-8EBE-63623E0FAA78}" destId="{F0751574-64C5-49EB-BFF3-2D6326DD5422}" srcOrd="0" destOrd="0" presId="urn:microsoft.com/office/officeart/2011/layout/HexagonRadial"/>
    <dgm:cxn modelId="{DC842455-082D-4A85-880C-5470AF709319}" type="presOf" srcId="{24341DCC-2BEB-4E0E-889D-D12E2CB4F363}" destId="{612840B4-78A4-4516-9787-E96E7B873A96}" srcOrd="0" destOrd="0" presId="urn:microsoft.com/office/officeart/2011/layout/HexagonRadial"/>
    <dgm:cxn modelId="{3E390F79-4B9E-4812-9037-12993D6964C2}" srcId="{E1268D2F-0028-4953-935B-C6E76190685F}" destId="{A5400FFC-8661-4B02-BA39-9485EC8F7A06}" srcOrd="1" destOrd="0" parTransId="{CCAA7037-6676-4C7C-B2D8-67BF893E6A28}" sibTransId="{43F79EE5-F155-46EB-A2B7-A390F0A0EF94}"/>
    <dgm:cxn modelId="{6998AC81-B384-4AB9-9577-60CBEB10EFF4}" srcId="{5B97E151-041E-4DB8-8EBE-63623E0FAA78}" destId="{E1268D2F-0028-4953-935B-C6E76190685F}" srcOrd="0" destOrd="0" parTransId="{F6580784-FA6A-4C08-94B7-D8710AEF2713}" sibTransId="{9B64F7CA-E944-4521-B3BC-19D0614F637B}"/>
    <dgm:cxn modelId="{65837DB0-0EC5-457C-A872-B2EB16552AEA}" srcId="{E1268D2F-0028-4953-935B-C6E76190685F}" destId="{4BA409AC-48B9-4D6C-AABC-8E9E334C1581}" srcOrd="2" destOrd="0" parTransId="{4D63808A-D6CC-4585-9BB9-0C21CC24F8DF}" sibTransId="{72052C51-AF61-4E33-9521-3AEEDB5771A6}"/>
    <dgm:cxn modelId="{B201D8B6-87CA-443D-9A20-790587FA2B7C}" type="presOf" srcId="{A5400FFC-8661-4B02-BA39-9485EC8F7A06}" destId="{9529B7DC-BCA2-407C-9257-F324C5923A7D}" srcOrd="0" destOrd="0" presId="urn:microsoft.com/office/officeart/2011/layout/HexagonRadial"/>
    <dgm:cxn modelId="{5AB1ECCA-1831-4ED1-B610-38A3340C36FB}" type="presOf" srcId="{F23DBCED-B31A-4D84-BE92-481BEDD1A10F}" destId="{8254D64B-2BCA-4EDB-9C33-0358D2F6AB7A}" srcOrd="0" destOrd="0" presId="urn:microsoft.com/office/officeart/2011/layout/HexagonRadial"/>
    <dgm:cxn modelId="{872D18EE-975C-4083-99C6-CB5A57982DE5}" srcId="{E1268D2F-0028-4953-935B-C6E76190685F}" destId="{24341DCC-2BEB-4E0E-889D-D12E2CB4F363}" srcOrd="3" destOrd="0" parTransId="{41B54C78-7D80-4C44-9DD8-9CADA425A050}" sibTransId="{D22EB51B-3A36-45AC-AA63-B2A4A3866586}"/>
    <dgm:cxn modelId="{00B392AB-966C-4712-9A49-40F26259A8D0}" type="presParOf" srcId="{F0751574-64C5-49EB-BFF3-2D6326DD5422}" destId="{C15CFB76-3552-4ACC-971B-C99629BB94D2}" srcOrd="0" destOrd="0" presId="urn:microsoft.com/office/officeart/2011/layout/HexagonRadial"/>
    <dgm:cxn modelId="{6AE518DF-0D7B-43AB-B5C3-26033859D6E3}" type="presParOf" srcId="{F0751574-64C5-49EB-BFF3-2D6326DD5422}" destId="{03737F78-4127-49A1-9B26-BFDED49CEAE8}" srcOrd="1" destOrd="0" presId="urn:microsoft.com/office/officeart/2011/layout/HexagonRadial"/>
    <dgm:cxn modelId="{0FB39E66-C7D0-4650-8629-0061C5B35BA5}" type="presParOf" srcId="{03737F78-4127-49A1-9B26-BFDED49CEAE8}" destId="{5FDA69A5-931A-4F7D-8D93-3AC57362E82E}" srcOrd="0" destOrd="0" presId="urn:microsoft.com/office/officeart/2011/layout/HexagonRadial"/>
    <dgm:cxn modelId="{76CD9669-0C9C-4D29-8F44-D8FC1B9176D1}" type="presParOf" srcId="{F0751574-64C5-49EB-BFF3-2D6326DD5422}" destId="{98D4910E-B2DC-41F4-8F43-C7DE9B53213A}" srcOrd="2" destOrd="0" presId="urn:microsoft.com/office/officeart/2011/layout/HexagonRadial"/>
    <dgm:cxn modelId="{AACC616C-C908-4F6E-B9C8-AB59C30AF1A4}" type="presParOf" srcId="{F0751574-64C5-49EB-BFF3-2D6326DD5422}" destId="{A6E8DAD8-9513-4280-A73B-809415846D32}" srcOrd="3" destOrd="0" presId="urn:microsoft.com/office/officeart/2011/layout/HexagonRadial"/>
    <dgm:cxn modelId="{4B5381FD-7F43-4324-8143-F7BF9A9778EF}" type="presParOf" srcId="{A6E8DAD8-9513-4280-A73B-809415846D32}" destId="{19940E72-320E-4B0A-8CA4-DC84506C09DF}" srcOrd="0" destOrd="0" presId="urn:microsoft.com/office/officeart/2011/layout/HexagonRadial"/>
    <dgm:cxn modelId="{E73342B6-61F8-49AB-A4C9-26B39AF7B310}" type="presParOf" srcId="{F0751574-64C5-49EB-BFF3-2D6326DD5422}" destId="{9529B7DC-BCA2-407C-9257-F324C5923A7D}" srcOrd="4" destOrd="0" presId="urn:microsoft.com/office/officeart/2011/layout/HexagonRadial"/>
    <dgm:cxn modelId="{BC93600D-3711-4158-BFBF-9E43B7096731}" type="presParOf" srcId="{F0751574-64C5-49EB-BFF3-2D6326DD5422}" destId="{060197B9-FF22-46C6-B954-B59111D94408}" srcOrd="5" destOrd="0" presId="urn:microsoft.com/office/officeart/2011/layout/HexagonRadial"/>
    <dgm:cxn modelId="{7E9801C3-3A9C-4DD3-82F5-2D6499888557}" type="presParOf" srcId="{060197B9-FF22-46C6-B954-B59111D94408}" destId="{97B3C30B-1E20-4EC9-A75E-7B1AB64A2B66}" srcOrd="0" destOrd="0" presId="urn:microsoft.com/office/officeart/2011/layout/HexagonRadial"/>
    <dgm:cxn modelId="{6834F5CE-B68F-4051-B6A2-D006495DC5F8}" type="presParOf" srcId="{F0751574-64C5-49EB-BFF3-2D6326DD5422}" destId="{30BAD187-DC06-4C81-B362-B0E0F446C4A9}" srcOrd="6" destOrd="0" presId="urn:microsoft.com/office/officeart/2011/layout/HexagonRadial"/>
    <dgm:cxn modelId="{8A7AFE62-417C-4961-ACA4-7F85AC9DE536}" type="presParOf" srcId="{F0751574-64C5-49EB-BFF3-2D6326DD5422}" destId="{1D234FE1-9916-4B33-88B3-032566C96F4E}" srcOrd="7" destOrd="0" presId="urn:microsoft.com/office/officeart/2011/layout/HexagonRadial"/>
    <dgm:cxn modelId="{C211F3CD-09A5-4C07-9A92-B2B31E986590}" type="presParOf" srcId="{1D234FE1-9916-4B33-88B3-032566C96F4E}" destId="{AF778066-4969-4B37-9A56-A5674A55D9F2}" srcOrd="0" destOrd="0" presId="urn:microsoft.com/office/officeart/2011/layout/HexagonRadial"/>
    <dgm:cxn modelId="{0134A27A-D545-4EAB-AD42-E1E6E85392EF}" type="presParOf" srcId="{F0751574-64C5-49EB-BFF3-2D6326DD5422}" destId="{612840B4-78A4-4516-9787-E96E7B873A96}" srcOrd="8" destOrd="0" presId="urn:microsoft.com/office/officeart/2011/layout/HexagonRadial"/>
    <dgm:cxn modelId="{65FD5BC8-8094-413C-8EAA-1DA942ED373B}" type="presParOf" srcId="{F0751574-64C5-49EB-BFF3-2D6326DD5422}" destId="{9BE3C5BE-A4DB-4A8E-A4F2-8A28AB4DC225}" srcOrd="9" destOrd="0" presId="urn:microsoft.com/office/officeart/2011/layout/HexagonRadial"/>
    <dgm:cxn modelId="{42427B14-917C-45E9-B02D-42877F384319}" type="presParOf" srcId="{9BE3C5BE-A4DB-4A8E-A4F2-8A28AB4DC225}" destId="{6EC30EDF-451C-49DF-948E-9C84A328D30B}" srcOrd="0" destOrd="0" presId="urn:microsoft.com/office/officeart/2011/layout/HexagonRadial"/>
    <dgm:cxn modelId="{40208D81-712B-437B-AB6B-51322C56A7D0}" type="presParOf" srcId="{F0751574-64C5-49EB-BFF3-2D6326DD5422}" destId="{40307382-B49B-4D7E-9C83-2449D1684539}" srcOrd="10" destOrd="0" presId="urn:microsoft.com/office/officeart/2011/layout/HexagonRadial"/>
    <dgm:cxn modelId="{A17D818B-20BA-4BEA-9898-2C52C5281EDB}" type="presParOf" srcId="{F0751574-64C5-49EB-BFF3-2D6326DD5422}" destId="{584F12C4-3CBA-4829-BB69-6F4D086F0322}" srcOrd="11" destOrd="0" presId="urn:microsoft.com/office/officeart/2011/layout/HexagonRadial"/>
    <dgm:cxn modelId="{3165AA01-B96E-4059-8141-03A00D5D54C8}" type="presParOf" srcId="{584F12C4-3CBA-4829-BB69-6F4D086F0322}" destId="{CB1CD71E-0EBC-42E4-8400-8E710D167247}" srcOrd="0" destOrd="0" presId="urn:microsoft.com/office/officeart/2011/layout/HexagonRadial"/>
    <dgm:cxn modelId="{9E1D183C-DFD1-47ED-93E6-407BFCDA42C6}" type="presParOf" srcId="{F0751574-64C5-49EB-BFF3-2D6326DD5422}" destId="{8254D64B-2BCA-4EDB-9C33-0358D2F6AB7A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7E151-041E-4DB8-8EBE-63623E0FAA78}" type="doc">
      <dgm:prSet loTypeId="urn:microsoft.com/office/officeart/2011/layout/HexagonRadial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HK"/>
        </a:p>
      </dgm:t>
    </dgm:pt>
    <dgm:pt modelId="{E1268D2F-0028-4953-935B-C6E76190685F}">
      <dgm:prSet phldrT="[Text]" custT="1"/>
      <dgm:spPr>
        <a:solidFill>
          <a:srgbClr val="7DB181"/>
        </a:solidFill>
      </dgm:spPr>
      <dgm:t>
        <a:bodyPr/>
        <a:lstStyle/>
        <a:p>
          <a:r>
            <a:rPr lang="en-HK" sz="1400" b="1" dirty="0"/>
            <a:t>ASR Rules</a:t>
          </a:r>
        </a:p>
        <a:p>
          <a:r>
            <a:rPr lang="en-HK" sz="1400" b="1" dirty="0"/>
            <a:t>(focuses on ASRs’ obligations)</a:t>
          </a:r>
        </a:p>
      </dgm:t>
    </dgm:pt>
    <dgm:pt modelId="{F6580784-FA6A-4C08-94B7-D8710AEF2713}" type="parTrans" cxnId="{6998AC81-B384-4AB9-9577-60CBEB10EFF4}">
      <dgm:prSet/>
      <dgm:spPr/>
      <dgm:t>
        <a:bodyPr/>
        <a:lstStyle/>
        <a:p>
          <a:endParaRPr lang="en-HK"/>
        </a:p>
      </dgm:t>
    </dgm:pt>
    <dgm:pt modelId="{9B64F7CA-E944-4521-B3BC-19D0614F637B}" type="sibTrans" cxnId="{6998AC81-B384-4AB9-9577-60CBEB10EFF4}">
      <dgm:prSet/>
      <dgm:spPr/>
      <dgm:t>
        <a:bodyPr/>
        <a:lstStyle/>
        <a:p>
          <a:endParaRPr lang="en-HK"/>
        </a:p>
      </dgm:t>
    </dgm:pt>
    <dgm:pt modelId="{4D07127A-CC4A-4B27-8F84-2E59D8A770FE}">
      <dgm:prSet phldrT="[Text]" custT="1"/>
      <dgm:spPr>
        <a:solidFill>
          <a:schemeClr val="bg1"/>
        </a:solidFill>
      </dgm:spPr>
      <dgm:t>
        <a:bodyPr/>
        <a:lstStyle/>
        <a:p>
          <a:r>
            <a:rPr lang="en-HK" sz="1050" b="1" dirty="0"/>
            <a:t>General requirements, financial resources requirements</a:t>
          </a:r>
        </a:p>
      </dgm:t>
    </dgm:pt>
    <dgm:pt modelId="{355ED491-C6F9-48D0-9B2C-D28089C488E0}" type="parTrans" cxnId="{15BDEC1B-95F8-49EE-84BA-CDC4261D1CCF}">
      <dgm:prSet/>
      <dgm:spPr/>
      <dgm:t>
        <a:bodyPr/>
        <a:lstStyle/>
        <a:p>
          <a:endParaRPr lang="en-HK"/>
        </a:p>
      </dgm:t>
    </dgm:pt>
    <dgm:pt modelId="{E689EA67-507B-4AE9-8753-3AF7E2196F7F}" type="sibTrans" cxnId="{15BDEC1B-95F8-49EE-84BA-CDC4261D1CCF}">
      <dgm:prSet/>
      <dgm:spPr/>
      <dgm:t>
        <a:bodyPr/>
        <a:lstStyle/>
        <a:p>
          <a:endParaRPr lang="en-HK"/>
        </a:p>
      </dgm:t>
    </dgm:pt>
    <dgm:pt modelId="{4BA409AC-48B9-4D6C-AABC-8E9E334C1581}">
      <dgm:prSet phldrT="[Text]" custT="1"/>
      <dgm:spPr>
        <a:solidFill>
          <a:schemeClr val="bg1"/>
        </a:solidFill>
      </dgm:spPr>
      <dgm:t>
        <a:bodyPr/>
        <a:lstStyle/>
        <a:p>
          <a:r>
            <a:rPr lang="en-HK" sz="1050" b="1" dirty="0"/>
            <a:t>Record keeping requirements, audit and reporting</a:t>
          </a:r>
        </a:p>
      </dgm:t>
    </dgm:pt>
    <dgm:pt modelId="{4D63808A-D6CC-4585-9BB9-0C21CC24F8DF}" type="parTrans" cxnId="{65837DB0-0EC5-457C-A872-B2EB16552AEA}">
      <dgm:prSet/>
      <dgm:spPr/>
      <dgm:t>
        <a:bodyPr/>
        <a:lstStyle/>
        <a:p>
          <a:endParaRPr lang="en-HK"/>
        </a:p>
      </dgm:t>
    </dgm:pt>
    <dgm:pt modelId="{72052C51-AF61-4E33-9521-3AEEDB5771A6}" type="sibTrans" cxnId="{65837DB0-0EC5-457C-A872-B2EB16552AEA}">
      <dgm:prSet/>
      <dgm:spPr/>
      <dgm:t>
        <a:bodyPr/>
        <a:lstStyle/>
        <a:p>
          <a:endParaRPr lang="en-HK"/>
        </a:p>
      </dgm:t>
    </dgm:pt>
    <dgm:pt modelId="{24341DCC-2BEB-4E0E-889D-D12E2CB4F363}">
      <dgm:prSet phldrT="[Text]" custT="1"/>
      <dgm:spPr>
        <a:solidFill>
          <a:schemeClr val="bg1"/>
        </a:solidFill>
      </dgm:spPr>
      <dgm:t>
        <a:bodyPr/>
        <a:lstStyle/>
        <a:p>
          <a:r>
            <a:rPr lang="en-HK" sz="1050" b="1" dirty="0"/>
            <a:t>Handling of third-party money</a:t>
          </a:r>
        </a:p>
      </dgm:t>
    </dgm:pt>
    <dgm:pt modelId="{41B54C78-7D80-4C44-9DD8-9CADA425A050}" type="parTrans" cxnId="{872D18EE-975C-4083-99C6-CB5A57982DE5}">
      <dgm:prSet/>
      <dgm:spPr/>
      <dgm:t>
        <a:bodyPr/>
        <a:lstStyle/>
        <a:p>
          <a:endParaRPr lang="en-HK"/>
        </a:p>
      </dgm:t>
    </dgm:pt>
    <dgm:pt modelId="{D22EB51B-3A36-45AC-AA63-B2A4A3866586}" type="sibTrans" cxnId="{872D18EE-975C-4083-99C6-CB5A57982DE5}">
      <dgm:prSet/>
      <dgm:spPr/>
      <dgm:t>
        <a:bodyPr/>
        <a:lstStyle/>
        <a:p>
          <a:endParaRPr lang="en-HK"/>
        </a:p>
      </dgm:t>
    </dgm:pt>
    <dgm:pt modelId="{7F38AC65-7537-41DB-8F54-D45767422AF3}">
      <dgm:prSet phldrT="[Text]" custT="1"/>
      <dgm:spPr>
        <a:solidFill>
          <a:schemeClr val="bg1"/>
        </a:solidFill>
      </dgm:spPr>
      <dgm:t>
        <a:bodyPr/>
        <a:lstStyle/>
        <a:p>
          <a:r>
            <a:rPr lang="en-HK" sz="1050" b="1" dirty="0"/>
            <a:t>Communication with uncertificated holders</a:t>
          </a:r>
        </a:p>
      </dgm:t>
    </dgm:pt>
    <dgm:pt modelId="{5CB5EB35-B6FD-4F71-9B54-1F7131F1691E}" type="parTrans" cxnId="{72CFDA22-ED5A-4CDB-85F5-2F122FF614EC}">
      <dgm:prSet/>
      <dgm:spPr/>
      <dgm:t>
        <a:bodyPr/>
        <a:lstStyle/>
        <a:p>
          <a:endParaRPr lang="en-HK"/>
        </a:p>
      </dgm:t>
    </dgm:pt>
    <dgm:pt modelId="{EEA59B91-CBA0-40FB-81E2-601CFC269B1B}" type="sibTrans" cxnId="{72CFDA22-ED5A-4CDB-85F5-2F122FF614EC}">
      <dgm:prSet/>
      <dgm:spPr/>
      <dgm:t>
        <a:bodyPr/>
        <a:lstStyle/>
        <a:p>
          <a:endParaRPr lang="en-HK"/>
        </a:p>
      </dgm:t>
    </dgm:pt>
    <dgm:pt modelId="{F23DBCED-B31A-4D84-BE92-481BEDD1A10F}">
      <dgm:prSet phldrT="[Text]" custT="1"/>
      <dgm:spPr>
        <a:solidFill>
          <a:schemeClr val="bg1"/>
        </a:solidFill>
      </dgm:spPr>
      <dgm:t>
        <a:bodyPr/>
        <a:lstStyle/>
        <a:p>
          <a:r>
            <a:rPr lang="en-HK" sz="1050" b="1" dirty="0"/>
            <a:t>Change or ASR</a:t>
          </a:r>
        </a:p>
      </dgm:t>
    </dgm:pt>
    <dgm:pt modelId="{68692677-EA9D-47AE-8996-1FB97DDA0CF3}" type="parTrans" cxnId="{2D4AD91F-E7D1-42D8-BCFD-D8AA690EE36F}">
      <dgm:prSet/>
      <dgm:spPr/>
      <dgm:t>
        <a:bodyPr/>
        <a:lstStyle/>
        <a:p>
          <a:endParaRPr lang="en-HK"/>
        </a:p>
      </dgm:t>
    </dgm:pt>
    <dgm:pt modelId="{B0E5FC0C-7267-48C8-B132-DE2381AA7D82}" type="sibTrans" cxnId="{2D4AD91F-E7D1-42D8-BCFD-D8AA690EE36F}">
      <dgm:prSet/>
      <dgm:spPr/>
      <dgm:t>
        <a:bodyPr/>
        <a:lstStyle/>
        <a:p>
          <a:endParaRPr lang="en-HK"/>
        </a:p>
      </dgm:t>
    </dgm:pt>
    <dgm:pt modelId="{ED6E9566-FB2B-40D7-A080-C0E7F1DFF5D3}">
      <dgm:prSet phldrT="[Text]" custT="1"/>
      <dgm:spPr>
        <a:solidFill>
          <a:schemeClr val="bg1"/>
        </a:solidFill>
      </dgm:spPr>
      <dgm:t>
        <a:bodyPr/>
        <a:lstStyle/>
        <a:p>
          <a:r>
            <a:rPr lang="en-HK" sz="1050" b="1" dirty="0"/>
            <a:t>Supervision of ASRs</a:t>
          </a:r>
        </a:p>
      </dgm:t>
    </dgm:pt>
    <dgm:pt modelId="{246DB215-08AD-4CE2-B04E-DA5C6FA3D154}" type="parTrans" cxnId="{865B3187-91DC-4A72-8B16-8045B14410B9}">
      <dgm:prSet/>
      <dgm:spPr/>
      <dgm:t>
        <a:bodyPr/>
        <a:lstStyle/>
        <a:p>
          <a:endParaRPr lang="en-HK"/>
        </a:p>
      </dgm:t>
    </dgm:pt>
    <dgm:pt modelId="{99CE2C87-8BEA-4447-9F5F-D3F3F4958B3B}" type="sibTrans" cxnId="{865B3187-91DC-4A72-8B16-8045B14410B9}">
      <dgm:prSet/>
      <dgm:spPr/>
      <dgm:t>
        <a:bodyPr/>
        <a:lstStyle/>
        <a:p>
          <a:endParaRPr lang="en-HK"/>
        </a:p>
      </dgm:t>
    </dgm:pt>
    <dgm:pt modelId="{F0751574-64C5-49EB-BFF3-2D6326DD5422}" type="pres">
      <dgm:prSet presAssocID="{5B97E151-041E-4DB8-8EBE-63623E0FAA7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C15CFB76-3552-4ACC-971B-C99629BB94D2}" type="pres">
      <dgm:prSet presAssocID="{E1268D2F-0028-4953-935B-C6E76190685F}" presName="Parent" presStyleLbl="node0" presStyleIdx="0" presStyleCnt="1">
        <dgm:presLayoutVars>
          <dgm:chMax val="6"/>
          <dgm:chPref val="6"/>
        </dgm:presLayoutVars>
      </dgm:prSet>
      <dgm:spPr/>
    </dgm:pt>
    <dgm:pt modelId="{03737F78-4127-49A1-9B26-BFDED49CEAE8}" type="pres">
      <dgm:prSet presAssocID="{4D07127A-CC4A-4B27-8F84-2E59D8A770FE}" presName="Accent1" presStyleCnt="0"/>
      <dgm:spPr/>
    </dgm:pt>
    <dgm:pt modelId="{5FDA69A5-931A-4F7D-8D93-3AC57362E82E}" type="pres">
      <dgm:prSet presAssocID="{4D07127A-CC4A-4B27-8F84-2E59D8A770FE}" presName="Accent" presStyleLbl="bgShp" presStyleIdx="0" presStyleCnt="6"/>
      <dgm:spPr/>
    </dgm:pt>
    <dgm:pt modelId="{98D4910E-B2DC-41F4-8F43-C7DE9B53213A}" type="pres">
      <dgm:prSet presAssocID="{4D07127A-CC4A-4B27-8F84-2E59D8A770FE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23497A6D-861E-4749-9A40-FC25A791A30A}" type="pres">
      <dgm:prSet presAssocID="{4BA409AC-48B9-4D6C-AABC-8E9E334C1581}" presName="Accent2" presStyleCnt="0"/>
      <dgm:spPr/>
    </dgm:pt>
    <dgm:pt modelId="{97B3C30B-1E20-4EC9-A75E-7B1AB64A2B66}" type="pres">
      <dgm:prSet presAssocID="{4BA409AC-48B9-4D6C-AABC-8E9E334C1581}" presName="Accent" presStyleLbl="bgShp" presStyleIdx="1" presStyleCnt="6"/>
      <dgm:spPr/>
    </dgm:pt>
    <dgm:pt modelId="{CE40E483-E746-42B7-95E0-F2ABCBA6D986}" type="pres">
      <dgm:prSet presAssocID="{4BA409AC-48B9-4D6C-AABC-8E9E334C1581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78A5246F-BAD3-4486-B7E0-4173828FC10F}" type="pres">
      <dgm:prSet presAssocID="{24341DCC-2BEB-4E0E-889D-D12E2CB4F363}" presName="Accent3" presStyleCnt="0"/>
      <dgm:spPr/>
    </dgm:pt>
    <dgm:pt modelId="{AF778066-4969-4B37-9A56-A5674A55D9F2}" type="pres">
      <dgm:prSet presAssocID="{24341DCC-2BEB-4E0E-889D-D12E2CB4F363}" presName="Accent" presStyleLbl="bgShp" presStyleIdx="2" presStyleCnt="6"/>
      <dgm:spPr/>
    </dgm:pt>
    <dgm:pt modelId="{383478D8-1BB2-445C-A896-7600C0579C1A}" type="pres">
      <dgm:prSet presAssocID="{24341DCC-2BEB-4E0E-889D-D12E2CB4F363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3426F8F-55C6-4B63-A123-57F035EE41D6}" type="pres">
      <dgm:prSet presAssocID="{7F38AC65-7537-41DB-8F54-D45767422AF3}" presName="Accent4" presStyleCnt="0"/>
      <dgm:spPr/>
    </dgm:pt>
    <dgm:pt modelId="{6EC30EDF-451C-49DF-948E-9C84A328D30B}" type="pres">
      <dgm:prSet presAssocID="{7F38AC65-7537-41DB-8F54-D45767422AF3}" presName="Accent" presStyleLbl="bgShp" presStyleIdx="3" presStyleCnt="6"/>
      <dgm:spPr/>
    </dgm:pt>
    <dgm:pt modelId="{7DCE9E0C-E54A-4328-968F-01DDDBFDE928}" type="pres">
      <dgm:prSet presAssocID="{7F38AC65-7537-41DB-8F54-D45767422AF3}" presName="Child4" presStyleLbl="node1" presStyleIdx="3" presStyleCnt="6" custScaleX="108464">
        <dgm:presLayoutVars>
          <dgm:chMax val="0"/>
          <dgm:chPref val="0"/>
          <dgm:bulletEnabled val="1"/>
        </dgm:presLayoutVars>
      </dgm:prSet>
      <dgm:spPr/>
    </dgm:pt>
    <dgm:pt modelId="{3197A7F0-9EC2-45A4-AB56-9F1D38ECC2A7}" type="pres">
      <dgm:prSet presAssocID="{F23DBCED-B31A-4D84-BE92-481BEDD1A10F}" presName="Accent5" presStyleCnt="0"/>
      <dgm:spPr/>
    </dgm:pt>
    <dgm:pt modelId="{CB1CD71E-0EBC-42E4-8400-8E710D167247}" type="pres">
      <dgm:prSet presAssocID="{F23DBCED-B31A-4D84-BE92-481BEDD1A10F}" presName="Accent" presStyleLbl="bgShp" presStyleIdx="4" presStyleCnt="6"/>
      <dgm:spPr/>
    </dgm:pt>
    <dgm:pt modelId="{D2E229AC-6008-4CCF-B837-F87C5F785CE8}" type="pres">
      <dgm:prSet presAssocID="{F23DBCED-B31A-4D84-BE92-481BEDD1A10F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0FB5A7E2-B77E-484E-8A73-975922A5A5AB}" type="pres">
      <dgm:prSet presAssocID="{ED6E9566-FB2B-40D7-A080-C0E7F1DFF5D3}" presName="Accent6" presStyleCnt="0"/>
      <dgm:spPr/>
    </dgm:pt>
    <dgm:pt modelId="{B80AD3CC-7060-4987-B1D4-C45B5D8634A9}" type="pres">
      <dgm:prSet presAssocID="{ED6E9566-FB2B-40D7-A080-C0E7F1DFF5D3}" presName="Accent" presStyleLbl="bgShp" presStyleIdx="5" presStyleCnt="6"/>
      <dgm:spPr/>
    </dgm:pt>
    <dgm:pt modelId="{6CD25703-664E-481B-92E1-DECE92D0E4A8}" type="pres">
      <dgm:prSet presAssocID="{ED6E9566-FB2B-40D7-A080-C0E7F1DFF5D3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5829D503-EACF-4FF9-B0E6-73C28294ED12}" type="presOf" srcId="{E1268D2F-0028-4953-935B-C6E76190685F}" destId="{C15CFB76-3552-4ACC-971B-C99629BB94D2}" srcOrd="0" destOrd="0" presId="urn:microsoft.com/office/officeart/2011/layout/HexagonRadial"/>
    <dgm:cxn modelId="{BA2DD50B-BFE0-40FC-BFAC-192ADBB45C32}" type="presOf" srcId="{4BA409AC-48B9-4D6C-AABC-8E9E334C1581}" destId="{CE40E483-E746-42B7-95E0-F2ABCBA6D986}" srcOrd="0" destOrd="0" presId="urn:microsoft.com/office/officeart/2011/layout/HexagonRadial"/>
    <dgm:cxn modelId="{F2DF120D-3F6D-454D-BF65-2D91FC2190EE}" type="presOf" srcId="{F23DBCED-B31A-4D84-BE92-481BEDD1A10F}" destId="{D2E229AC-6008-4CCF-B837-F87C5F785CE8}" srcOrd="0" destOrd="0" presId="urn:microsoft.com/office/officeart/2011/layout/HexagonRadial"/>
    <dgm:cxn modelId="{6452B713-D7B2-4E5B-9FAB-27EC36043B33}" type="presOf" srcId="{4D07127A-CC4A-4B27-8F84-2E59D8A770FE}" destId="{98D4910E-B2DC-41F4-8F43-C7DE9B53213A}" srcOrd="0" destOrd="0" presId="urn:microsoft.com/office/officeart/2011/layout/HexagonRadial"/>
    <dgm:cxn modelId="{15BDEC1B-95F8-49EE-84BA-CDC4261D1CCF}" srcId="{E1268D2F-0028-4953-935B-C6E76190685F}" destId="{4D07127A-CC4A-4B27-8F84-2E59D8A770FE}" srcOrd="0" destOrd="0" parTransId="{355ED491-C6F9-48D0-9B2C-D28089C488E0}" sibTransId="{E689EA67-507B-4AE9-8753-3AF7E2196F7F}"/>
    <dgm:cxn modelId="{2D4AD91F-E7D1-42D8-BCFD-D8AA690EE36F}" srcId="{E1268D2F-0028-4953-935B-C6E76190685F}" destId="{F23DBCED-B31A-4D84-BE92-481BEDD1A10F}" srcOrd="4" destOrd="0" parTransId="{68692677-EA9D-47AE-8996-1FB97DDA0CF3}" sibTransId="{B0E5FC0C-7267-48C8-B132-DE2381AA7D82}"/>
    <dgm:cxn modelId="{72CFDA22-ED5A-4CDB-85F5-2F122FF614EC}" srcId="{E1268D2F-0028-4953-935B-C6E76190685F}" destId="{7F38AC65-7537-41DB-8F54-D45767422AF3}" srcOrd="3" destOrd="0" parTransId="{5CB5EB35-B6FD-4F71-9B54-1F7131F1691E}" sibTransId="{EEA59B91-CBA0-40FB-81E2-601CFC269B1B}"/>
    <dgm:cxn modelId="{3C34C26E-AA2D-49A4-AA68-CB1BEAB00CB6}" type="presOf" srcId="{5B97E151-041E-4DB8-8EBE-63623E0FAA78}" destId="{F0751574-64C5-49EB-BFF3-2D6326DD5422}" srcOrd="0" destOrd="0" presId="urn:microsoft.com/office/officeart/2011/layout/HexagonRadial"/>
    <dgm:cxn modelId="{1777C87C-21E0-4ACF-9C81-9E64C563533F}" type="presOf" srcId="{24341DCC-2BEB-4E0E-889D-D12E2CB4F363}" destId="{383478D8-1BB2-445C-A896-7600C0579C1A}" srcOrd="0" destOrd="0" presId="urn:microsoft.com/office/officeart/2011/layout/HexagonRadial"/>
    <dgm:cxn modelId="{6998AC81-B384-4AB9-9577-60CBEB10EFF4}" srcId="{5B97E151-041E-4DB8-8EBE-63623E0FAA78}" destId="{E1268D2F-0028-4953-935B-C6E76190685F}" srcOrd="0" destOrd="0" parTransId="{F6580784-FA6A-4C08-94B7-D8710AEF2713}" sibTransId="{9B64F7CA-E944-4521-B3BC-19D0614F637B}"/>
    <dgm:cxn modelId="{865B3187-91DC-4A72-8B16-8045B14410B9}" srcId="{E1268D2F-0028-4953-935B-C6E76190685F}" destId="{ED6E9566-FB2B-40D7-A080-C0E7F1DFF5D3}" srcOrd="5" destOrd="0" parTransId="{246DB215-08AD-4CE2-B04E-DA5C6FA3D154}" sibTransId="{99CE2C87-8BEA-4447-9F5F-D3F3F4958B3B}"/>
    <dgm:cxn modelId="{65837DB0-0EC5-457C-A872-B2EB16552AEA}" srcId="{E1268D2F-0028-4953-935B-C6E76190685F}" destId="{4BA409AC-48B9-4D6C-AABC-8E9E334C1581}" srcOrd="1" destOrd="0" parTransId="{4D63808A-D6CC-4585-9BB9-0C21CC24F8DF}" sibTransId="{72052C51-AF61-4E33-9521-3AEEDB5771A6}"/>
    <dgm:cxn modelId="{55D3E7CF-F310-49A4-9860-DEF8F0B01189}" type="presOf" srcId="{7F38AC65-7537-41DB-8F54-D45767422AF3}" destId="{7DCE9E0C-E54A-4328-968F-01DDDBFDE928}" srcOrd="0" destOrd="0" presId="urn:microsoft.com/office/officeart/2011/layout/HexagonRadial"/>
    <dgm:cxn modelId="{C548CBD2-DF06-416B-8308-325064DB1C47}" type="presOf" srcId="{ED6E9566-FB2B-40D7-A080-C0E7F1DFF5D3}" destId="{6CD25703-664E-481B-92E1-DECE92D0E4A8}" srcOrd="0" destOrd="0" presId="urn:microsoft.com/office/officeart/2011/layout/HexagonRadial"/>
    <dgm:cxn modelId="{872D18EE-975C-4083-99C6-CB5A57982DE5}" srcId="{E1268D2F-0028-4953-935B-C6E76190685F}" destId="{24341DCC-2BEB-4E0E-889D-D12E2CB4F363}" srcOrd="2" destOrd="0" parTransId="{41B54C78-7D80-4C44-9DD8-9CADA425A050}" sibTransId="{D22EB51B-3A36-45AC-AA63-B2A4A3866586}"/>
    <dgm:cxn modelId="{00B392AB-966C-4712-9A49-40F26259A8D0}" type="presParOf" srcId="{F0751574-64C5-49EB-BFF3-2D6326DD5422}" destId="{C15CFB76-3552-4ACC-971B-C99629BB94D2}" srcOrd="0" destOrd="0" presId="urn:microsoft.com/office/officeart/2011/layout/HexagonRadial"/>
    <dgm:cxn modelId="{6AE518DF-0D7B-43AB-B5C3-26033859D6E3}" type="presParOf" srcId="{F0751574-64C5-49EB-BFF3-2D6326DD5422}" destId="{03737F78-4127-49A1-9B26-BFDED49CEAE8}" srcOrd="1" destOrd="0" presId="urn:microsoft.com/office/officeart/2011/layout/HexagonRadial"/>
    <dgm:cxn modelId="{0FB39E66-C7D0-4650-8629-0061C5B35BA5}" type="presParOf" srcId="{03737F78-4127-49A1-9B26-BFDED49CEAE8}" destId="{5FDA69A5-931A-4F7D-8D93-3AC57362E82E}" srcOrd="0" destOrd="0" presId="urn:microsoft.com/office/officeart/2011/layout/HexagonRadial"/>
    <dgm:cxn modelId="{76CD9669-0C9C-4D29-8F44-D8FC1B9176D1}" type="presParOf" srcId="{F0751574-64C5-49EB-BFF3-2D6326DD5422}" destId="{98D4910E-B2DC-41F4-8F43-C7DE9B53213A}" srcOrd="2" destOrd="0" presId="urn:microsoft.com/office/officeart/2011/layout/HexagonRadial"/>
    <dgm:cxn modelId="{BD0DB334-59C8-44A6-A208-16806B4DDB78}" type="presParOf" srcId="{F0751574-64C5-49EB-BFF3-2D6326DD5422}" destId="{23497A6D-861E-4749-9A40-FC25A791A30A}" srcOrd="3" destOrd="0" presId="urn:microsoft.com/office/officeart/2011/layout/HexagonRadial"/>
    <dgm:cxn modelId="{FDF29369-CD7F-4A46-B02F-6A81950219D6}" type="presParOf" srcId="{23497A6D-861E-4749-9A40-FC25A791A30A}" destId="{97B3C30B-1E20-4EC9-A75E-7B1AB64A2B66}" srcOrd="0" destOrd="0" presId="urn:microsoft.com/office/officeart/2011/layout/HexagonRadial"/>
    <dgm:cxn modelId="{69B51269-EA80-4ED6-AD36-84C1EF7F1102}" type="presParOf" srcId="{F0751574-64C5-49EB-BFF3-2D6326DD5422}" destId="{CE40E483-E746-42B7-95E0-F2ABCBA6D986}" srcOrd="4" destOrd="0" presId="urn:microsoft.com/office/officeart/2011/layout/HexagonRadial"/>
    <dgm:cxn modelId="{8A508A10-5544-4222-AFC8-5F9DD42880A2}" type="presParOf" srcId="{F0751574-64C5-49EB-BFF3-2D6326DD5422}" destId="{78A5246F-BAD3-4486-B7E0-4173828FC10F}" srcOrd="5" destOrd="0" presId="urn:microsoft.com/office/officeart/2011/layout/HexagonRadial"/>
    <dgm:cxn modelId="{D7786602-2A17-428B-B545-51C548A23D15}" type="presParOf" srcId="{78A5246F-BAD3-4486-B7E0-4173828FC10F}" destId="{AF778066-4969-4B37-9A56-A5674A55D9F2}" srcOrd="0" destOrd="0" presId="urn:microsoft.com/office/officeart/2011/layout/HexagonRadial"/>
    <dgm:cxn modelId="{FB90D240-3DD9-4D29-9CF0-0B3D72B9148F}" type="presParOf" srcId="{F0751574-64C5-49EB-BFF3-2D6326DD5422}" destId="{383478D8-1BB2-445C-A896-7600C0579C1A}" srcOrd="6" destOrd="0" presId="urn:microsoft.com/office/officeart/2011/layout/HexagonRadial"/>
    <dgm:cxn modelId="{39381596-CFAA-4F62-A7AC-69C2113BFF42}" type="presParOf" srcId="{F0751574-64C5-49EB-BFF3-2D6326DD5422}" destId="{13426F8F-55C6-4B63-A123-57F035EE41D6}" srcOrd="7" destOrd="0" presId="urn:microsoft.com/office/officeart/2011/layout/HexagonRadial"/>
    <dgm:cxn modelId="{48C168B6-F27B-4110-96DE-A43E1363B419}" type="presParOf" srcId="{13426F8F-55C6-4B63-A123-57F035EE41D6}" destId="{6EC30EDF-451C-49DF-948E-9C84A328D30B}" srcOrd="0" destOrd="0" presId="urn:microsoft.com/office/officeart/2011/layout/HexagonRadial"/>
    <dgm:cxn modelId="{15C5AA4E-81D4-4A04-9BFE-50081668CE3C}" type="presParOf" srcId="{F0751574-64C5-49EB-BFF3-2D6326DD5422}" destId="{7DCE9E0C-E54A-4328-968F-01DDDBFDE928}" srcOrd="8" destOrd="0" presId="urn:microsoft.com/office/officeart/2011/layout/HexagonRadial"/>
    <dgm:cxn modelId="{1A29D4BD-64DF-49C9-A83E-21754ED865D7}" type="presParOf" srcId="{F0751574-64C5-49EB-BFF3-2D6326DD5422}" destId="{3197A7F0-9EC2-45A4-AB56-9F1D38ECC2A7}" srcOrd="9" destOrd="0" presId="urn:microsoft.com/office/officeart/2011/layout/HexagonRadial"/>
    <dgm:cxn modelId="{9A713101-1463-499E-9326-8CA4FE094070}" type="presParOf" srcId="{3197A7F0-9EC2-45A4-AB56-9F1D38ECC2A7}" destId="{CB1CD71E-0EBC-42E4-8400-8E710D167247}" srcOrd="0" destOrd="0" presId="urn:microsoft.com/office/officeart/2011/layout/HexagonRadial"/>
    <dgm:cxn modelId="{C3C1443F-A3EC-4E74-BD3B-E40FDD15F304}" type="presParOf" srcId="{F0751574-64C5-49EB-BFF3-2D6326DD5422}" destId="{D2E229AC-6008-4CCF-B837-F87C5F785CE8}" srcOrd="10" destOrd="0" presId="urn:microsoft.com/office/officeart/2011/layout/HexagonRadial"/>
    <dgm:cxn modelId="{D03EA16C-A48F-41EC-9470-CED1C1B8AEC9}" type="presParOf" srcId="{F0751574-64C5-49EB-BFF3-2D6326DD5422}" destId="{0FB5A7E2-B77E-484E-8A73-975922A5A5AB}" srcOrd="11" destOrd="0" presId="urn:microsoft.com/office/officeart/2011/layout/HexagonRadial"/>
    <dgm:cxn modelId="{7DC458E6-07E1-48F9-944F-B184A180F3AC}" type="presParOf" srcId="{0FB5A7E2-B77E-484E-8A73-975922A5A5AB}" destId="{B80AD3CC-7060-4987-B1D4-C45B5D8634A9}" srcOrd="0" destOrd="0" presId="urn:microsoft.com/office/officeart/2011/layout/HexagonRadial"/>
    <dgm:cxn modelId="{57E9FF47-0993-423B-88F0-D0B78036F674}" type="presParOf" srcId="{F0751574-64C5-49EB-BFF3-2D6326DD5422}" destId="{6CD25703-664E-481B-92E1-DECE92D0E4A8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0E7069-61FA-42FC-8D2A-D4F0EB62A488}">
      <dsp:nvSpPr>
        <dsp:cNvPr id="0" name=""/>
        <dsp:cNvSpPr/>
      </dsp:nvSpPr>
      <dsp:spPr>
        <a:xfrm>
          <a:off x="38" y="156105"/>
          <a:ext cx="3671688" cy="1468675"/>
        </a:xfrm>
        <a:prstGeom prst="rect">
          <a:avLst/>
        </a:prstGeom>
        <a:solidFill>
          <a:srgbClr val="008D84"/>
        </a:solidFill>
        <a:ln w="25400" cap="flat" cmpd="sng" algn="ctr">
          <a:solidFill>
            <a:srgbClr val="008D8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sz="1800" b="1" kern="1200" dirty="0">
              <a:solidFill>
                <a:schemeClr val="bg2"/>
              </a:solidFill>
              <a:effectLst/>
            </a:rPr>
            <a:t>Primary legislation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HK" sz="1800" b="1" kern="1200" dirty="0">
            <a:solidFill>
              <a:schemeClr val="bg2"/>
            </a:solidFill>
            <a:effectLst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sz="1800" b="1" kern="1200" dirty="0">
              <a:solidFill>
                <a:schemeClr val="bg2"/>
              </a:solidFill>
              <a:effectLst/>
            </a:rPr>
            <a:t>(provides a legal framework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sz="1800" b="1" kern="1200" dirty="0">
              <a:solidFill>
                <a:schemeClr val="bg2"/>
              </a:solidFill>
              <a:effectLst/>
            </a:rPr>
            <a:t>for the USM regime)</a:t>
          </a:r>
          <a:endParaRPr lang="en-HK" sz="1800" kern="1200" dirty="0">
            <a:solidFill>
              <a:schemeClr val="bg2"/>
            </a:solidFill>
          </a:endParaRPr>
        </a:p>
      </dsp:txBody>
      <dsp:txXfrm>
        <a:off x="38" y="156105"/>
        <a:ext cx="3671688" cy="1468675"/>
      </dsp:txXfrm>
    </dsp:sp>
    <dsp:sp modelId="{9CA45280-9B69-495B-AC8A-94B43EB727FE}">
      <dsp:nvSpPr>
        <dsp:cNvPr id="0" name=""/>
        <dsp:cNvSpPr/>
      </dsp:nvSpPr>
      <dsp:spPr>
        <a:xfrm>
          <a:off x="38" y="1624780"/>
          <a:ext cx="3671688" cy="3530253"/>
        </a:xfrm>
        <a:prstGeom prst="rect">
          <a:avLst/>
        </a:prstGeom>
        <a:solidFill>
          <a:schemeClr val="tx1">
            <a:lumMod val="20000"/>
            <a:lumOff val="80000"/>
            <a:alpha val="90000"/>
          </a:schemeClr>
        </a:solidFill>
        <a:ln w="25400" cap="flat" cmpd="sng" algn="ctr">
          <a:solidFill>
            <a:srgbClr val="008D8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27432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v"/>
          </a:pP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and Companies Legislation (Amendment) Ordinance 2021 includes amendments to:</a:t>
          </a:r>
          <a:endParaRPr lang="en-HK" sz="1400" kern="1200" dirty="0"/>
        </a:p>
        <a:p>
          <a:pPr marL="548640" lvl="2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Ordinance (</a:t>
          </a:r>
          <a:r>
            <a:rPr lang="en-HK" sz="1400" b="1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SFO</a:t>
          </a: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HK" sz="1400" kern="1200" dirty="0"/>
        </a:p>
        <a:p>
          <a:pPr marL="548640" lvl="2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kern="1200" dirty="0">
              <a:solidFill>
                <a:srgbClr val="000000"/>
              </a:solidFill>
            </a:rPr>
            <a:t>the Companies Ordinance</a:t>
          </a:r>
        </a:p>
        <a:p>
          <a:pPr marL="548640" lvl="2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kern="1200" dirty="0">
              <a:solidFill>
                <a:srgbClr val="000000"/>
              </a:solidFill>
            </a:rPr>
            <a:t>the Stamp Duty Ordinance</a:t>
          </a:r>
        </a:p>
        <a:p>
          <a:pPr marL="548640" lvl="2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endParaRPr lang="en-HK" sz="1400" kern="1200" dirty="0">
            <a:solidFill>
              <a:srgbClr val="000000"/>
            </a:solidFill>
          </a:endParaRPr>
        </a:p>
        <a:p>
          <a:pPr marL="274320" lvl="1" indent="-274320" algn="l" defTabSz="622300">
            <a:lnSpc>
              <a:spcPct val="108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v"/>
          </a:pPr>
          <a:r>
            <a:rPr lang="en-HK" sz="1400" kern="1200" dirty="0">
              <a:solidFill>
                <a:srgbClr val="00000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rPr>
            <a:t>The Stamp Duty Legislation (Miscellaneous Amendments) Ordinance 2024 provides for a revised stamp duty collection arrangement upon USM implementation</a:t>
          </a:r>
          <a:endParaRPr lang="en-HK" sz="1400" kern="1200" dirty="0"/>
        </a:p>
      </dsp:txBody>
      <dsp:txXfrm>
        <a:off x="38" y="1624780"/>
        <a:ext cx="3671688" cy="3530253"/>
      </dsp:txXfrm>
    </dsp:sp>
    <dsp:sp modelId="{053398B0-39B3-4593-B40B-83C6985442B0}">
      <dsp:nvSpPr>
        <dsp:cNvPr id="0" name=""/>
        <dsp:cNvSpPr/>
      </dsp:nvSpPr>
      <dsp:spPr>
        <a:xfrm>
          <a:off x="4185763" y="156105"/>
          <a:ext cx="3671688" cy="1468675"/>
        </a:xfrm>
        <a:prstGeom prst="rect">
          <a:avLst/>
        </a:prstGeom>
        <a:solidFill>
          <a:srgbClr val="008D84"/>
        </a:solidFill>
        <a:ln w="25400" cap="flat" cmpd="sng" algn="ctr">
          <a:solidFill>
            <a:srgbClr val="008D8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sz="1800" b="1" kern="1200" dirty="0">
              <a:solidFill>
                <a:schemeClr val="bg2"/>
              </a:solidFill>
              <a:effectLst/>
            </a:rPr>
            <a:t>Subsidiary Legislation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en-HK" sz="1800" b="1" kern="1200" dirty="0">
            <a:solidFill>
              <a:schemeClr val="bg2"/>
            </a:solidFill>
            <a:effectLst/>
          </a:endParaRP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sz="1800" b="1" kern="1200" dirty="0">
              <a:solidFill>
                <a:schemeClr val="bg2"/>
              </a:solidFill>
              <a:effectLst/>
            </a:rPr>
            <a:t>(provides for operational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HK" sz="1800" b="1" kern="1200" dirty="0">
              <a:solidFill>
                <a:schemeClr val="bg2"/>
              </a:solidFill>
              <a:effectLst/>
            </a:rPr>
            <a:t>and technical matters)</a:t>
          </a:r>
          <a:endParaRPr lang="en-HK" sz="1800" kern="1200" dirty="0">
            <a:solidFill>
              <a:schemeClr val="bg2"/>
            </a:solidFill>
          </a:endParaRPr>
        </a:p>
      </dsp:txBody>
      <dsp:txXfrm>
        <a:off x="4185763" y="156105"/>
        <a:ext cx="3671688" cy="1468675"/>
      </dsp:txXfrm>
    </dsp:sp>
    <dsp:sp modelId="{023941F4-B612-4792-B943-488B8E782692}">
      <dsp:nvSpPr>
        <dsp:cNvPr id="0" name=""/>
        <dsp:cNvSpPr/>
      </dsp:nvSpPr>
      <dsp:spPr>
        <a:xfrm>
          <a:off x="4185763" y="1624780"/>
          <a:ext cx="3671688" cy="3530253"/>
        </a:xfrm>
        <a:prstGeom prst="rect">
          <a:avLst/>
        </a:prstGeom>
        <a:solidFill>
          <a:schemeClr val="tx1">
            <a:lumMod val="20000"/>
            <a:lumOff val="80000"/>
            <a:alpha val="90000"/>
          </a:schemeClr>
        </a:solidFill>
        <a:ln w="25400" cap="flat" cmpd="sng" algn="ctr">
          <a:solidFill>
            <a:srgbClr val="008D8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27432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v"/>
          </a:pPr>
          <a:r>
            <a:rPr lang="en-HK" sz="1400" b="0" kern="12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New Subsidiary legislation</a:t>
          </a:r>
          <a:endParaRPr lang="en-HK" sz="1400" b="0" kern="1200" dirty="0">
            <a:ln>
              <a:solidFill>
                <a:srgbClr val="000000"/>
              </a:solidFill>
            </a:ln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4864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kern="12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(Uncertificated </a:t>
          </a: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Securities Market) Rules (</a:t>
          </a:r>
          <a:r>
            <a:rPr lang="en-HK" sz="1400" b="1" kern="1200" dirty="0">
              <a:solidFill>
                <a:srgbClr val="008D84"/>
              </a:solidFill>
              <a:latin typeface="Arial" panose="020B0604020202020204" pitchFamily="34" charset="0"/>
              <a:cs typeface="Arial" panose="020B0604020202020204" pitchFamily="34" charset="0"/>
            </a:rPr>
            <a:t>USM Rules</a:t>
          </a: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HK" sz="1400" b="0" kern="1200" dirty="0">
            <a:ln>
              <a:solidFill>
                <a:srgbClr val="000000"/>
              </a:solidFill>
            </a:ln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4864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Securities and Futures (Approved Securities Registrars) Rules </a:t>
          </a: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(</a:t>
          </a:r>
          <a:r>
            <a:rPr lang="en-HK" sz="1400" b="1" kern="1200" dirty="0">
              <a:solidFill>
                <a:srgbClr val="008D84"/>
              </a:solidFill>
              <a:latin typeface="Arial" panose="020B0604020202020204" pitchFamily="34" charset="0"/>
              <a:cs typeface="Arial" panose="020B0604020202020204" pitchFamily="34" charset="0"/>
            </a:rPr>
            <a:t>ASR Rules</a:t>
          </a: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)</a:t>
          </a:r>
          <a:endParaRPr lang="en-HK" sz="1400" kern="12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  <a:p>
          <a:pPr marL="54864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endParaRPr lang="en-HK" sz="1400" kern="12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  <a:p>
          <a:pPr marL="27432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v"/>
          </a:pPr>
          <a:r>
            <a:rPr lang="en-HK" sz="1400" b="0" kern="12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Amendments to existing legislation</a:t>
          </a:r>
          <a:endParaRPr lang="en-HK" sz="1400" b="0" kern="1200" dirty="0">
            <a:ln>
              <a:solidFill>
                <a:srgbClr val="000000"/>
              </a:solidFill>
            </a:ln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marL="54864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kern="12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Schedules 5 and 8 to the SFO</a:t>
          </a:r>
          <a:endParaRPr lang="en-HK" sz="1400" kern="12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  <a:p>
          <a:pPr marL="54864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kern="1200" dirty="0">
              <a:solidFill>
                <a:srgbClr val="282828"/>
              </a:solidFill>
              <a:latin typeface="Arial" panose="020B0604020202020204" pitchFamily="34" charset="0"/>
              <a:cs typeface="Arial" panose="020B0604020202020204" pitchFamily="34" charset="0"/>
            </a:rPr>
            <a:t>the Securities and Futures (Stock Market Listing </a:t>
          </a: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Market) Rules</a:t>
          </a:r>
          <a:endParaRPr lang="en-HK" sz="1400" kern="12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  <a:p>
          <a:pPr marL="548640" lvl="1" indent="-274320" algn="l" defTabSz="622300">
            <a:lnSpc>
              <a:spcPct val="108000"/>
            </a:lnSpc>
            <a:spcBef>
              <a:spcPct val="0"/>
            </a:spcBef>
            <a:spcAft>
              <a:spcPts val="300"/>
            </a:spcAft>
            <a:buFont typeface="Wingdings" panose="05000000000000000000" pitchFamily="2" charset="2"/>
            <a:buChar char="§"/>
          </a:pPr>
          <a:r>
            <a:rPr lang="en-HK" sz="1400" b="0" kern="1200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the Securities and Futures (Open-ended Fund Companies) Rules</a:t>
          </a:r>
          <a:endParaRPr lang="en-HK" sz="1400" kern="1200" dirty="0">
            <a:ln>
              <a:solidFill>
                <a:srgbClr val="000000"/>
              </a:solidFill>
            </a:ln>
            <a:solidFill>
              <a:srgbClr val="000000"/>
            </a:solidFill>
          </a:endParaRPr>
        </a:p>
      </dsp:txBody>
      <dsp:txXfrm>
        <a:off x="4185763" y="1624780"/>
        <a:ext cx="3671688" cy="35302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CFB76-3552-4ACC-971B-C99629BB94D2}">
      <dsp:nvSpPr>
        <dsp:cNvPr id="0" name=""/>
        <dsp:cNvSpPr/>
      </dsp:nvSpPr>
      <dsp:spPr>
        <a:xfrm>
          <a:off x="2285820" y="1380105"/>
          <a:ext cx="1754174" cy="1517431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400" b="1" kern="1200" dirty="0"/>
            <a:t>USM Rules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400" b="1" kern="1200" dirty="0"/>
            <a:t>(focuses on issuers’ obligations)</a:t>
          </a:r>
        </a:p>
      </dsp:txBody>
      <dsp:txXfrm>
        <a:off x="2576511" y="1631565"/>
        <a:ext cx="1172792" cy="1014511"/>
      </dsp:txXfrm>
    </dsp:sp>
    <dsp:sp modelId="{19940E72-320E-4B0A-8CA4-DC84506C09DF}">
      <dsp:nvSpPr>
        <dsp:cNvPr id="0" name=""/>
        <dsp:cNvSpPr/>
      </dsp:nvSpPr>
      <dsp:spPr>
        <a:xfrm>
          <a:off x="3384270" y="654117"/>
          <a:ext cx="661844" cy="570266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4910E-B2DC-41F4-8F43-C7DE9B53213A}">
      <dsp:nvSpPr>
        <dsp:cNvPr id="0" name=""/>
        <dsp:cNvSpPr/>
      </dsp:nvSpPr>
      <dsp:spPr>
        <a:xfrm>
          <a:off x="2447405" y="0"/>
          <a:ext cx="1437533" cy="1243635"/>
        </a:xfrm>
        <a:prstGeom prst="hexagon">
          <a:avLst>
            <a:gd name="adj" fmla="val 28570"/>
            <a:gd name="vf" fmla="val 115470"/>
          </a:avLst>
        </a:prstGeom>
        <a:solidFill>
          <a:srgbClr val="7DB18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Register of holders</a:t>
          </a:r>
        </a:p>
      </dsp:txBody>
      <dsp:txXfrm>
        <a:off x="2685635" y="206097"/>
        <a:ext cx="961073" cy="831441"/>
      </dsp:txXfrm>
    </dsp:sp>
    <dsp:sp modelId="{97B3C30B-1E20-4EC9-A75E-7B1AB64A2B66}">
      <dsp:nvSpPr>
        <dsp:cNvPr id="0" name=""/>
        <dsp:cNvSpPr/>
      </dsp:nvSpPr>
      <dsp:spPr>
        <a:xfrm>
          <a:off x="4156694" y="1720212"/>
          <a:ext cx="661844" cy="570266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29B7DC-BCA2-407C-9257-F324C5923A7D}">
      <dsp:nvSpPr>
        <dsp:cNvPr id="0" name=""/>
        <dsp:cNvSpPr/>
      </dsp:nvSpPr>
      <dsp:spPr>
        <a:xfrm>
          <a:off x="3765790" y="764919"/>
          <a:ext cx="1437533" cy="1243635"/>
        </a:xfrm>
        <a:prstGeom prst="hexagon">
          <a:avLst>
            <a:gd name="adj" fmla="val 28570"/>
            <a:gd name="vf" fmla="val 115470"/>
          </a:avLst>
        </a:prstGeom>
        <a:solidFill>
          <a:srgbClr val="7DB18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Registration of transfers</a:t>
          </a:r>
        </a:p>
      </dsp:txBody>
      <dsp:txXfrm>
        <a:off x="4004020" y="971016"/>
        <a:ext cx="961073" cy="831441"/>
      </dsp:txXfrm>
    </dsp:sp>
    <dsp:sp modelId="{AF778066-4969-4B37-9A56-A5674A55D9F2}">
      <dsp:nvSpPr>
        <dsp:cNvPr id="0" name=""/>
        <dsp:cNvSpPr/>
      </dsp:nvSpPr>
      <dsp:spPr>
        <a:xfrm>
          <a:off x="3620119" y="2923633"/>
          <a:ext cx="661844" cy="570266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BAD187-DC06-4C81-B362-B0E0F446C4A9}">
      <dsp:nvSpPr>
        <dsp:cNvPr id="0" name=""/>
        <dsp:cNvSpPr/>
      </dsp:nvSpPr>
      <dsp:spPr>
        <a:xfrm>
          <a:off x="3765790" y="2268661"/>
          <a:ext cx="1437533" cy="1243635"/>
        </a:xfrm>
        <a:prstGeom prst="hexagon">
          <a:avLst>
            <a:gd name="adj" fmla="val 28570"/>
            <a:gd name="vf" fmla="val 115470"/>
          </a:avLst>
        </a:prstGeom>
        <a:solidFill>
          <a:srgbClr val="7DB18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Authenticated messages</a:t>
          </a:r>
        </a:p>
      </dsp:txBody>
      <dsp:txXfrm>
        <a:off x="4004020" y="2474758"/>
        <a:ext cx="961073" cy="831441"/>
      </dsp:txXfrm>
    </dsp:sp>
    <dsp:sp modelId="{6EC30EDF-451C-49DF-948E-9C84A328D30B}">
      <dsp:nvSpPr>
        <dsp:cNvPr id="0" name=""/>
        <dsp:cNvSpPr/>
      </dsp:nvSpPr>
      <dsp:spPr>
        <a:xfrm>
          <a:off x="2289084" y="3048553"/>
          <a:ext cx="661844" cy="570266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840B4-78A4-4516-9787-E96E7B873A96}">
      <dsp:nvSpPr>
        <dsp:cNvPr id="0" name=""/>
        <dsp:cNvSpPr/>
      </dsp:nvSpPr>
      <dsp:spPr>
        <a:xfrm>
          <a:off x="2398802" y="3034435"/>
          <a:ext cx="1534739" cy="1243635"/>
        </a:xfrm>
        <a:prstGeom prst="hexagon">
          <a:avLst>
            <a:gd name="adj" fmla="val 28570"/>
            <a:gd name="vf" fmla="val 115470"/>
          </a:avLst>
        </a:prstGeom>
        <a:solidFill>
          <a:srgbClr val="7DB18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Dematerializing securities</a:t>
          </a:r>
        </a:p>
      </dsp:txBody>
      <dsp:txXfrm>
        <a:off x="2645132" y="3234042"/>
        <a:ext cx="1042079" cy="844421"/>
      </dsp:txXfrm>
    </dsp:sp>
    <dsp:sp modelId="{CB1CD71E-0EBC-42E4-8400-8E710D167247}">
      <dsp:nvSpPr>
        <dsp:cNvPr id="0" name=""/>
        <dsp:cNvSpPr/>
      </dsp:nvSpPr>
      <dsp:spPr>
        <a:xfrm>
          <a:off x="1504011" y="1982885"/>
          <a:ext cx="661844" cy="570266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307382-B49B-4D7E-9C83-2449D1684539}">
      <dsp:nvSpPr>
        <dsp:cNvPr id="0" name=""/>
        <dsp:cNvSpPr/>
      </dsp:nvSpPr>
      <dsp:spPr>
        <a:xfrm>
          <a:off x="1122899" y="2269516"/>
          <a:ext cx="1437533" cy="1243635"/>
        </a:xfrm>
        <a:prstGeom prst="hexagon">
          <a:avLst>
            <a:gd name="adj" fmla="val 28570"/>
            <a:gd name="vf" fmla="val 115470"/>
          </a:avLst>
        </a:prstGeom>
        <a:solidFill>
          <a:srgbClr val="7DB18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Transitioning the whole market</a:t>
          </a:r>
        </a:p>
      </dsp:txBody>
      <dsp:txXfrm>
        <a:off x="1361129" y="2475613"/>
        <a:ext cx="961073" cy="831441"/>
      </dsp:txXfrm>
    </dsp:sp>
    <dsp:sp modelId="{8254D64B-2BCA-4EDB-9C33-0358D2F6AB7A}">
      <dsp:nvSpPr>
        <dsp:cNvPr id="0" name=""/>
        <dsp:cNvSpPr/>
      </dsp:nvSpPr>
      <dsp:spPr>
        <a:xfrm>
          <a:off x="1122899" y="763207"/>
          <a:ext cx="1437533" cy="1243635"/>
        </a:xfrm>
        <a:prstGeom prst="hexagon">
          <a:avLst>
            <a:gd name="adj" fmla="val 28570"/>
            <a:gd name="vf" fmla="val 115470"/>
          </a:avLst>
        </a:prstGeom>
        <a:solidFill>
          <a:srgbClr val="7DB18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Schedule – four key  jurisdictions</a:t>
          </a:r>
        </a:p>
      </dsp:txBody>
      <dsp:txXfrm>
        <a:off x="1361129" y="969304"/>
        <a:ext cx="961073" cy="8314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5CFB76-3552-4ACC-971B-C99629BB94D2}">
      <dsp:nvSpPr>
        <dsp:cNvPr id="0" name=""/>
        <dsp:cNvSpPr/>
      </dsp:nvSpPr>
      <dsp:spPr>
        <a:xfrm>
          <a:off x="2353547" y="1457991"/>
          <a:ext cx="1853170" cy="1603067"/>
        </a:xfrm>
        <a:prstGeom prst="hexagon">
          <a:avLst>
            <a:gd name="adj" fmla="val 28570"/>
            <a:gd name="vf" fmla="val 115470"/>
          </a:avLst>
        </a:prstGeom>
        <a:solidFill>
          <a:srgbClr val="7DB18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400" b="1" kern="1200" dirty="0"/>
            <a:t>ASR Rules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400" b="1" kern="1200" dirty="0"/>
            <a:t>(focuses on ASRs’ obligations)</a:t>
          </a:r>
        </a:p>
      </dsp:txBody>
      <dsp:txXfrm>
        <a:off x="2660643" y="1723642"/>
        <a:ext cx="1238978" cy="1071765"/>
      </dsp:txXfrm>
    </dsp:sp>
    <dsp:sp modelId="{97B3C30B-1E20-4EC9-A75E-7B1AB64A2B66}">
      <dsp:nvSpPr>
        <dsp:cNvPr id="0" name=""/>
        <dsp:cNvSpPr/>
      </dsp:nvSpPr>
      <dsp:spPr>
        <a:xfrm>
          <a:off x="3513988" y="691032"/>
          <a:ext cx="699195" cy="60244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D4910E-B2DC-41F4-8F43-C7DE9B53213A}">
      <dsp:nvSpPr>
        <dsp:cNvPr id="0" name=""/>
        <dsp:cNvSpPr/>
      </dsp:nvSpPr>
      <dsp:spPr>
        <a:xfrm>
          <a:off x="2524250" y="0"/>
          <a:ext cx="1518660" cy="1313819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General requirements, financial resources requirements</a:t>
          </a:r>
        </a:p>
      </dsp:txBody>
      <dsp:txXfrm>
        <a:off x="2775924" y="217728"/>
        <a:ext cx="1015312" cy="878363"/>
      </dsp:txXfrm>
    </dsp:sp>
    <dsp:sp modelId="{AF778066-4969-4B37-9A56-A5674A55D9F2}">
      <dsp:nvSpPr>
        <dsp:cNvPr id="0" name=""/>
        <dsp:cNvSpPr/>
      </dsp:nvSpPr>
      <dsp:spPr>
        <a:xfrm>
          <a:off x="4330003" y="1817292"/>
          <a:ext cx="699195" cy="60244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40E483-E746-42B7-95E0-F2ABCBA6D986}">
      <dsp:nvSpPr>
        <dsp:cNvPr id="0" name=""/>
        <dsp:cNvSpPr/>
      </dsp:nvSpPr>
      <dsp:spPr>
        <a:xfrm>
          <a:off x="3917038" y="808087"/>
          <a:ext cx="1518660" cy="1313819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Record keeping requirements, audit and reporting</a:t>
          </a:r>
        </a:p>
      </dsp:txBody>
      <dsp:txXfrm>
        <a:off x="4168712" y="1025815"/>
        <a:ext cx="1015312" cy="878363"/>
      </dsp:txXfrm>
    </dsp:sp>
    <dsp:sp modelId="{6EC30EDF-451C-49DF-948E-9C84A328D30B}">
      <dsp:nvSpPr>
        <dsp:cNvPr id="0" name=""/>
        <dsp:cNvSpPr/>
      </dsp:nvSpPr>
      <dsp:spPr>
        <a:xfrm>
          <a:off x="3763146" y="3088628"/>
          <a:ext cx="699195" cy="60244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3478D8-1BB2-445C-A896-7600C0579C1A}">
      <dsp:nvSpPr>
        <dsp:cNvPr id="0" name=""/>
        <dsp:cNvSpPr/>
      </dsp:nvSpPr>
      <dsp:spPr>
        <a:xfrm>
          <a:off x="3917038" y="2396692"/>
          <a:ext cx="1518660" cy="1313819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Handling of third-party money</a:t>
          </a:r>
        </a:p>
      </dsp:txBody>
      <dsp:txXfrm>
        <a:off x="4168712" y="2614420"/>
        <a:ext cx="1015312" cy="878363"/>
      </dsp:txXfrm>
    </dsp:sp>
    <dsp:sp modelId="{CB1CD71E-0EBC-42E4-8400-8E710D167247}">
      <dsp:nvSpPr>
        <dsp:cNvPr id="0" name=""/>
        <dsp:cNvSpPr/>
      </dsp:nvSpPr>
      <dsp:spPr>
        <a:xfrm>
          <a:off x="2356995" y="3220597"/>
          <a:ext cx="699195" cy="60244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CE9E0C-E54A-4328-968F-01DDDBFDE928}">
      <dsp:nvSpPr>
        <dsp:cNvPr id="0" name=""/>
        <dsp:cNvSpPr/>
      </dsp:nvSpPr>
      <dsp:spPr>
        <a:xfrm>
          <a:off x="2459981" y="3205683"/>
          <a:ext cx="1647199" cy="1313819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Communication with uncertificated holders</a:t>
          </a:r>
        </a:p>
      </dsp:txBody>
      <dsp:txXfrm>
        <a:off x="2722367" y="3414964"/>
        <a:ext cx="1122427" cy="895257"/>
      </dsp:txXfrm>
    </dsp:sp>
    <dsp:sp modelId="{B80AD3CC-7060-4987-B1D4-C45B5D8634A9}">
      <dsp:nvSpPr>
        <dsp:cNvPr id="0" name=""/>
        <dsp:cNvSpPr/>
      </dsp:nvSpPr>
      <dsp:spPr>
        <a:xfrm>
          <a:off x="1527616" y="2094789"/>
          <a:ext cx="699195" cy="602449"/>
        </a:xfrm>
        <a:prstGeom prst="hexagon">
          <a:avLst>
            <a:gd name="adj" fmla="val 28900"/>
            <a:gd name="vf" fmla="val 11547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E229AC-6008-4CCF-B837-F87C5F785CE8}">
      <dsp:nvSpPr>
        <dsp:cNvPr id="0" name=""/>
        <dsp:cNvSpPr/>
      </dsp:nvSpPr>
      <dsp:spPr>
        <a:xfrm>
          <a:off x="1124997" y="2397596"/>
          <a:ext cx="1518660" cy="1313819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Change or ASR</a:t>
          </a:r>
        </a:p>
      </dsp:txBody>
      <dsp:txXfrm>
        <a:off x="1376671" y="2615324"/>
        <a:ext cx="1015312" cy="878363"/>
      </dsp:txXfrm>
    </dsp:sp>
    <dsp:sp modelId="{6CD25703-664E-481B-92E1-DECE92D0E4A8}">
      <dsp:nvSpPr>
        <dsp:cNvPr id="0" name=""/>
        <dsp:cNvSpPr/>
      </dsp:nvSpPr>
      <dsp:spPr>
        <a:xfrm>
          <a:off x="1124997" y="806279"/>
          <a:ext cx="1518660" cy="1313819"/>
        </a:xfrm>
        <a:prstGeom prst="hexagon">
          <a:avLst>
            <a:gd name="adj" fmla="val 28570"/>
            <a:gd name="vf" fmla="val 115470"/>
          </a:avLst>
        </a:prstGeom>
        <a:solidFill>
          <a:schemeClr val="bg1"/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HK" sz="1050" b="1" kern="1200" dirty="0"/>
            <a:t>Supervision of ASRs</a:t>
          </a:r>
        </a:p>
      </dsp:txBody>
      <dsp:txXfrm>
        <a:off x="1376671" y="1024007"/>
        <a:ext cx="1015312" cy="8783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71AAD7-8929-1B4B-BA0B-A81BCD28DF1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F99EEE-7599-2D45-B2A4-751FB83D3C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C781-487B-6942-A4DD-69B3FCB4BD02}" type="datetimeFigureOut">
              <a:rPr lang="en-US" smtClean="0"/>
              <a:t>27/06/2025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4AB828-3229-E44E-AD0F-6FD441EC66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14028B-8E7C-8F4F-89E8-80299A55B7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33516-2784-AE43-B198-B25CEC69FA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70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1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1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3D410CB-E27A-1049-AACE-CDF12AFF0DB4}" type="datetimeFigureOut">
              <a:rPr lang="en-US" smtClean="0"/>
              <a:pPr/>
              <a:t>27/06/2025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79767" y="753627"/>
            <a:ext cx="5438140" cy="408053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5096483"/>
            <a:ext cx="5438140" cy="3909239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1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434BD55-0DEE-144F-BA5B-D4702FB9D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072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100" b="1" kern="1200">
        <a:solidFill>
          <a:srgbClr val="323232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914400" rtl="0" eaLnBrk="1" latinLnBrk="0" hangingPunct="1">
      <a:defRPr sz="1100" kern="1200">
        <a:solidFill>
          <a:srgbClr val="323232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914400" rtl="0" eaLnBrk="1" latinLnBrk="0" hangingPunct="1">
      <a:defRPr sz="1100" kern="1200">
        <a:solidFill>
          <a:srgbClr val="323232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914400" rtl="0" eaLnBrk="1" latinLnBrk="0" hangingPunct="1">
      <a:defRPr sz="1100" kern="1200">
        <a:solidFill>
          <a:srgbClr val="323232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914400" rtl="0" eaLnBrk="1" latinLnBrk="0" hangingPunct="1">
      <a:defRPr sz="1100" kern="1200">
        <a:solidFill>
          <a:srgbClr val="323232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79450" y="511175"/>
            <a:ext cx="5448300" cy="4087813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34BD55-0DEE-144F-BA5B-D4702FB9D975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AA9E6D9F-2688-2042-89FA-13990945B8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9768" y="5337175"/>
            <a:ext cx="5438140" cy="37230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323232"/>
                </a:solidFill>
              </a:defRPr>
            </a:lvl1pPr>
            <a:lvl2pPr marL="0" indent="0">
              <a:buNone/>
              <a:defRPr sz="1500" b="1"/>
            </a:lvl2pPr>
            <a:lvl3pPr marL="0" indent="-228600">
              <a:buFont typeface="System Font Regular"/>
              <a:buChar char="–"/>
              <a:defRPr sz="1500">
                <a:solidFill>
                  <a:srgbClr val="323232"/>
                </a:solidFill>
              </a:defRPr>
            </a:lvl3pPr>
            <a:lvl4pPr marL="540000">
              <a:defRPr sz="1500">
                <a:solidFill>
                  <a:srgbClr val="323232"/>
                </a:solidFill>
              </a:defRPr>
            </a:lvl4pPr>
            <a:lvl5pPr marL="900000" indent="-228600">
              <a:buFont typeface="System Font Regular"/>
              <a:buChar char="–"/>
              <a:defRPr sz="1500">
                <a:solidFill>
                  <a:srgbClr val="323232"/>
                </a:solidFill>
              </a:defRPr>
            </a:lvl5pPr>
          </a:lstStyle>
          <a:p>
            <a:pPr lvl="1"/>
            <a:endParaRPr lang="en-US" sz="1100" b="0" dirty="0"/>
          </a:p>
        </p:txBody>
      </p:sp>
    </p:spTree>
    <p:extLst>
      <p:ext uri="{BB962C8B-B14F-4D97-AF65-F5344CB8AC3E}">
        <p14:creationId xmlns:p14="http://schemas.microsoft.com/office/powerpoint/2010/main" val="1368956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fc.hk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FC_Logo_Full_Name_25mmH.png">
            <a:extLst>
              <a:ext uri="{FF2B5EF4-FFF2-40B4-BE49-F238E27FC236}">
                <a16:creationId xmlns:a16="http://schemas.microsoft.com/office/drawing/2014/main" id="{FA135288-046C-1B4C-B8AE-B069883F94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2743200" cy="900684"/>
          </a:xfrm>
          <a:prstGeom prst="rect">
            <a:avLst/>
          </a:prstGeom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EE7FBF-57CF-1946-A137-DFA5BCD0B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7813" y="4446000"/>
            <a:ext cx="7056437" cy="17256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[Name at Arial 15pt]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[Title at Arial 15pt]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[Department, Division at Arial 15pt]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F6FAF3-7404-DB43-8ACE-07CBA9EFF0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547813" y="2286001"/>
            <a:ext cx="7056437" cy="91559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500"/>
              </a:spcBef>
              <a:buNone/>
              <a:defRPr sz="2500" b="1">
                <a:solidFill>
                  <a:schemeClr val="bg1"/>
                </a:solidFill>
              </a:defRPr>
            </a:lvl1pPr>
            <a:lvl2pPr marL="0" indent="0">
              <a:spcBef>
                <a:spcPts val="500"/>
              </a:spcBef>
              <a:buNone/>
              <a:defRPr sz="1800" b="1">
                <a:solidFill>
                  <a:srgbClr val="505050"/>
                </a:solidFill>
              </a:defRPr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[Presentation title at Arial 25pt Bold]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9DC032-295B-944A-BA07-C02A95569E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547813" y="3201599"/>
            <a:ext cx="7056437" cy="5191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solidFill>
                  <a:srgbClr val="323232"/>
                </a:solidFill>
              </a:defRPr>
            </a:lvl1pPr>
          </a:lstStyle>
          <a:p>
            <a:pPr lvl="0"/>
            <a:r>
              <a:rPr lang="en-US" dirty="0"/>
              <a:t>[Date at Arial 18pt Bold]</a:t>
            </a:r>
          </a:p>
        </p:txBody>
      </p:sp>
    </p:spTree>
    <p:extLst>
      <p:ext uri="{BB962C8B-B14F-4D97-AF65-F5344CB8AC3E}">
        <p14:creationId xmlns:p14="http://schemas.microsoft.com/office/powerpoint/2010/main" val="1426075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1DA81DA-54BE-6C47-8148-EC6335A070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547813" y="2286001"/>
            <a:ext cx="7056437" cy="93393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2100"/>
              </a:lnSpc>
              <a:buNone/>
              <a:defRPr sz="180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FEE7FBF-57CF-1946-A137-DFA5BCD0B2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47813" y="4446000"/>
            <a:ext cx="7056437" cy="172561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50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Name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Department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70157B-2A0A-3943-9E73-CA7ABEDA68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47813" y="3473401"/>
            <a:ext cx="7056437" cy="5651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Date</a:t>
            </a:r>
          </a:p>
        </p:txBody>
      </p:sp>
      <p:pic>
        <p:nvPicPr>
          <p:cNvPr id="4" name="Picture 3" descr="A bird with wings and buildings&#10;&#10;Description automatically generated">
            <a:extLst>
              <a:ext uri="{FF2B5EF4-FFF2-40B4-BE49-F238E27FC236}">
                <a16:creationId xmlns:a16="http://schemas.microsoft.com/office/drawing/2014/main" id="{94395FDC-476C-E8BC-9EBE-2F72F185F0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970" t="10575" r="9991" b="11384"/>
          <a:stretch/>
        </p:blipFill>
        <p:spPr>
          <a:xfrm>
            <a:off x="666852" y="579331"/>
            <a:ext cx="1761922" cy="12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136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C830D9-1A51-9049-A0E8-5511FF6F7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6013" y="2335686"/>
            <a:ext cx="7055987" cy="10515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6CE1D5C-7218-984D-88AC-38E5D5119F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013" y="3448703"/>
            <a:ext cx="7055987" cy="10515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18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73A8AD-AC54-3A45-9FE6-BAB45B28A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6013" y="1381655"/>
            <a:ext cx="392356" cy="8178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2E59DE-3A0A-8F4A-9BD0-89C8C55387AF}"/>
              </a:ext>
            </a:extLst>
          </p:cNvPr>
          <p:cNvCxnSpPr>
            <a:cxnSpLocks/>
          </p:cNvCxnSpPr>
          <p:nvPr userDrawn="1"/>
        </p:nvCxnSpPr>
        <p:spPr>
          <a:xfrm>
            <a:off x="1116013" y="2199503"/>
            <a:ext cx="392356" cy="0"/>
          </a:xfrm>
          <a:prstGeom prst="line">
            <a:avLst/>
          </a:prstGeom>
          <a:ln>
            <a:solidFill>
              <a:srgbClr val="008D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40685B67-3C87-D24E-BAE4-8847BD04ADAE}"/>
              </a:ext>
            </a:extLst>
          </p:cNvPr>
          <p:cNvSpPr txBox="1">
            <a:spLocks/>
          </p:cNvSpPr>
          <p:nvPr userDrawn="1"/>
        </p:nvSpPr>
        <p:spPr>
          <a:xfrm>
            <a:off x="6553200" y="60277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A bird with wings and buildings&#10;&#10;Description automatically generated">
            <a:extLst>
              <a:ext uri="{FF2B5EF4-FFF2-40B4-BE49-F238E27FC236}">
                <a16:creationId xmlns:a16="http://schemas.microsoft.com/office/drawing/2014/main" id="{6C3CF514-8800-6B7C-BA71-6EB0B8AEF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156" t="10272" r="10156" b="10380"/>
          <a:stretch/>
        </p:blipFill>
        <p:spPr>
          <a:xfrm>
            <a:off x="593969" y="463934"/>
            <a:ext cx="914400" cy="6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0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C830D9-1A51-9049-A0E8-5511FF6F7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6013" y="2335686"/>
            <a:ext cx="7055987" cy="10515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6CE1D5C-7218-984D-88AC-38E5D5119F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013" y="3448703"/>
            <a:ext cx="7055987" cy="10515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18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Lorem ipsum</a:t>
            </a:r>
          </a:p>
          <a:p>
            <a:pPr lvl="0"/>
            <a:r>
              <a:rPr lang="en-US" dirty="0"/>
              <a:t>Lorem ipsum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73A8AD-AC54-3A45-9FE6-BAB45B28A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6013" y="1381655"/>
            <a:ext cx="392356" cy="8178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2E59DE-3A0A-8F4A-9BD0-89C8C55387AF}"/>
              </a:ext>
            </a:extLst>
          </p:cNvPr>
          <p:cNvCxnSpPr>
            <a:cxnSpLocks/>
          </p:cNvCxnSpPr>
          <p:nvPr userDrawn="1"/>
        </p:nvCxnSpPr>
        <p:spPr>
          <a:xfrm>
            <a:off x="1116013" y="2199503"/>
            <a:ext cx="392356" cy="0"/>
          </a:xfrm>
          <a:prstGeom prst="line">
            <a:avLst/>
          </a:prstGeom>
          <a:ln>
            <a:solidFill>
              <a:srgbClr val="008D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768CB3B-DFB8-B948-82DF-7769B0A94356}"/>
              </a:ext>
            </a:extLst>
          </p:cNvPr>
          <p:cNvSpPr txBox="1">
            <a:spLocks/>
          </p:cNvSpPr>
          <p:nvPr userDrawn="1"/>
        </p:nvSpPr>
        <p:spPr>
          <a:xfrm>
            <a:off x="6553200" y="60277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A bird with wings and buildings&#10;&#10;Description automatically generated">
            <a:extLst>
              <a:ext uri="{FF2B5EF4-FFF2-40B4-BE49-F238E27FC236}">
                <a16:creationId xmlns:a16="http://schemas.microsoft.com/office/drawing/2014/main" id="{8D76FDD3-29D1-583E-DDDD-BE96C130EB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0156" t="10272" r="10156" b="10380"/>
          <a:stretch/>
        </p:blipFill>
        <p:spPr>
          <a:xfrm>
            <a:off x="593969" y="463934"/>
            <a:ext cx="914400" cy="6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91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–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2" name="Text Placeholder 24">
            <a:extLst>
              <a:ext uri="{FF2B5EF4-FFF2-40B4-BE49-F238E27FC236}">
                <a16:creationId xmlns:a16="http://schemas.microsoft.com/office/drawing/2014/main" id="{5AB232DD-2D47-2640-8D07-16DF7BD2F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7648" y="1440000"/>
            <a:ext cx="3955398" cy="46863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3" name="Text Placeholder 24">
            <a:extLst>
              <a:ext uri="{FF2B5EF4-FFF2-40B4-BE49-F238E27FC236}">
                <a16:creationId xmlns:a16="http://schemas.microsoft.com/office/drawing/2014/main" id="{C5796C49-421B-4243-9432-3B12D0AA2F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440000"/>
            <a:ext cx="3955398" cy="46863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2D644D8-50DC-8744-A6B6-96B845ACFD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43550"/>
            <a:ext cx="7466649" cy="716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582300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C1A113C6-D9D4-6843-BD76-7126D3C9C8E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43550"/>
            <a:ext cx="7466649" cy="716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78599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C132CC-AB7D-D84C-A191-1D3B605A8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543550"/>
            <a:ext cx="7466649" cy="3361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line 1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E67DD0-C88C-6B4C-B7CF-58D4F0A805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918465"/>
            <a:ext cx="7466649" cy="3557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500" b="1">
                <a:solidFill>
                  <a:srgbClr val="19B4A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line 2</a:t>
            </a:r>
          </a:p>
        </p:txBody>
      </p:sp>
    </p:spTree>
    <p:extLst>
      <p:ext uri="{BB962C8B-B14F-4D97-AF65-F5344CB8AC3E}">
        <p14:creationId xmlns:p14="http://schemas.microsoft.com/office/powerpoint/2010/main" val="9309435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1DA81DA-54BE-6C47-8148-EC6335A070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2286001"/>
            <a:ext cx="7056437" cy="296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2100"/>
              </a:lnSpc>
              <a:buNone/>
              <a:defRPr sz="180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Thank you.</a:t>
            </a:r>
          </a:p>
        </p:txBody>
      </p:sp>
    </p:spTree>
    <p:extLst>
      <p:ext uri="{BB962C8B-B14F-4D97-AF65-F5344CB8AC3E}">
        <p14:creationId xmlns:p14="http://schemas.microsoft.com/office/powerpoint/2010/main" val="1547386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DAFF0C-C98A-EC4E-9D23-5AE6811FC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4CD7D1C-ECD0-5240-835C-833EB4121C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43550"/>
            <a:ext cx="7466649" cy="716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[Slide title at Arial 25pt Bold]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C6ACF-60DC-F84F-8A90-3C85C38775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1" y="1440000"/>
            <a:ext cx="8147049" cy="4691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323232"/>
                </a:solidFill>
              </a:defRPr>
            </a:lvl1pPr>
            <a:lvl2pPr marL="0" indent="0">
              <a:buNone/>
              <a:defRPr sz="1500" b="1"/>
            </a:lvl2pPr>
            <a:lvl3pPr marL="0" indent="-228600">
              <a:buFont typeface="System Font Regular"/>
              <a:buChar char="–"/>
              <a:defRPr sz="1500">
                <a:solidFill>
                  <a:srgbClr val="323232"/>
                </a:solidFill>
              </a:defRPr>
            </a:lvl3pPr>
            <a:lvl4pPr marL="540000">
              <a:defRPr sz="1500">
                <a:solidFill>
                  <a:srgbClr val="323232"/>
                </a:solidFill>
              </a:defRPr>
            </a:lvl4pPr>
            <a:lvl5pPr marL="900000" indent="-228600">
              <a:buFont typeface="System Font Regular"/>
              <a:buChar char="–"/>
              <a:defRPr sz="1500">
                <a:solidFill>
                  <a:srgbClr val="323232"/>
                </a:solidFill>
              </a:defRPr>
            </a:lvl5pPr>
          </a:lstStyle>
          <a:p>
            <a:pPr lvl="0"/>
            <a:r>
              <a:rPr lang="en-US" dirty="0"/>
              <a:t>[Sub-heading at Arial 20pt Bold]</a:t>
            </a:r>
          </a:p>
          <a:p>
            <a:pPr lvl="1"/>
            <a:r>
              <a:rPr lang="en-US" dirty="0"/>
              <a:t>[Line 2 at Arial 15pt Bold]</a:t>
            </a:r>
          </a:p>
          <a:p>
            <a:pPr lvl="2"/>
            <a:r>
              <a:rPr lang="en-US" dirty="0"/>
              <a:t>[First level at Arial 15pt]</a:t>
            </a:r>
          </a:p>
          <a:p>
            <a:pPr lvl="3"/>
            <a:r>
              <a:rPr lang="en-US" dirty="0"/>
              <a:t>[Second level at Arial 15pt]</a:t>
            </a:r>
          </a:p>
          <a:p>
            <a:pPr lvl="4"/>
            <a:r>
              <a:rPr lang="en-US" dirty="0"/>
              <a:t>[Third level at Arial 15pt]</a:t>
            </a:r>
          </a:p>
        </p:txBody>
      </p:sp>
    </p:spTree>
    <p:extLst>
      <p:ext uri="{BB962C8B-B14F-4D97-AF65-F5344CB8AC3E}">
        <p14:creationId xmlns:p14="http://schemas.microsoft.com/office/powerpoint/2010/main" val="215388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#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C_Logo_Abbreviation_15mmH.png">
            <a:extLst>
              <a:ext uri="{FF2B5EF4-FFF2-40B4-BE49-F238E27FC236}">
                <a16:creationId xmlns:a16="http://schemas.microsoft.com/office/drawing/2014/main" id="{D084D07C-EF67-3841-A18E-E407118A5F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899541" cy="54178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C830D9-1A51-9049-A0E8-5511FF6F7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6013" y="2335686"/>
            <a:ext cx="7055987" cy="10515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[Chapter title at Arial 25pt Bold]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6CE1D5C-7218-984D-88AC-38E5D5119F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013" y="3448703"/>
            <a:ext cx="7055987" cy="10515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18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[Sub-heading at Arial 18pt Bold]</a:t>
            </a:r>
          </a:p>
          <a:p>
            <a:pPr lvl="0"/>
            <a:r>
              <a:rPr lang="en-US" dirty="0"/>
              <a:t>[Sub-heading at Arial 18pt Bold]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73A8AD-AC54-3A45-9FE6-BAB45B28A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6013" y="1381655"/>
            <a:ext cx="392356" cy="8178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2E59DE-3A0A-8F4A-9BD0-89C8C55387AF}"/>
              </a:ext>
            </a:extLst>
          </p:cNvPr>
          <p:cNvCxnSpPr>
            <a:cxnSpLocks/>
          </p:cNvCxnSpPr>
          <p:nvPr userDrawn="1"/>
        </p:nvCxnSpPr>
        <p:spPr>
          <a:xfrm>
            <a:off x="1116013" y="2199503"/>
            <a:ext cx="392356" cy="0"/>
          </a:xfrm>
          <a:prstGeom prst="line">
            <a:avLst/>
          </a:prstGeom>
          <a:ln>
            <a:solidFill>
              <a:srgbClr val="008D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36BA7AD-00A5-7E47-8A0C-6E4514082C3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C82127-61A8-47EC-4FDD-615B6CF2E27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2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FC_Logo_Abbreviation_15mmH.png">
            <a:extLst>
              <a:ext uri="{FF2B5EF4-FFF2-40B4-BE49-F238E27FC236}">
                <a16:creationId xmlns:a16="http://schemas.microsoft.com/office/drawing/2014/main" id="{D084D07C-EF67-3841-A18E-E407118A5FF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540000"/>
            <a:ext cx="899541" cy="541782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BC830D9-1A51-9049-A0E8-5511FF6F7D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16013" y="2335686"/>
            <a:ext cx="7055987" cy="105157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[Chapter title at Arial 25pt Bold]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6CE1D5C-7218-984D-88AC-38E5D5119F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6013" y="3448703"/>
            <a:ext cx="7055987" cy="105157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lphaUcPeriod"/>
              <a:tabLst/>
              <a:defRPr sz="18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[Sub-heading at Arial 18pt Bold]</a:t>
            </a:r>
          </a:p>
          <a:p>
            <a:pPr lvl="0"/>
            <a:r>
              <a:rPr lang="en-US" dirty="0"/>
              <a:t>[Sub-heading at Arial 18pt Bold]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8373A8AD-AC54-3A45-9FE6-BAB45B28A6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16013" y="1381655"/>
            <a:ext cx="392356" cy="817848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5000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A2E59DE-3A0A-8F4A-9BD0-89C8C55387AF}"/>
              </a:ext>
            </a:extLst>
          </p:cNvPr>
          <p:cNvCxnSpPr>
            <a:cxnSpLocks/>
          </p:cNvCxnSpPr>
          <p:nvPr userDrawn="1"/>
        </p:nvCxnSpPr>
        <p:spPr>
          <a:xfrm>
            <a:off x="1116013" y="2199503"/>
            <a:ext cx="392356" cy="0"/>
          </a:xfrm>
          <a:prstGeom prst="line">
            <a:avLst/>
          </a:prstGeom>
          <a:ln>
            <a:solidFill>
              <a:srgbClr val="008D8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B362BA-0B9A-9346-98EF-2E885BE163D4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9E3F99-B0FC-D723-0184-A35968DCD5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523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9FBA6BC-213C-2043-95BB-66895529131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72" name="Text Placeholder 24">
            <a:extLst>
              <a:ext uri="{FF2B5EF4-FFF2-40B4-BE49-F238E27FC236}">
                <a16:creationId xmlns:a16="http://schemas.microsoft.com/office/drawing/2014/main" id="{5AB232DD-2D47-2640-8D07-16DF7BD2FD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647648" y="1440000"/>
            <a:ext cx="3955398" cy="46863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[Sub-heading at Arial 15pt Bold]</a:t>
            </a:r>
          </a:p>
        </p:txBody>
      </p:sp>
      <p:sp>
        <p:nvSpPr>
          <p:cNvPr id="73" name="Text Placeholder 24">
            <a:extLst>
              <a:ext uri="{FF2B5EF4-FFF2-40B4-BE49-F238E27FC236}">
                <a16:creationId xmlns:a16="http://schemas.microsoft.com/office/drawing/2014/main" id="{C5796C49-421B-4243-9432-3B12D0AA2F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440000"/>
            <a:ext cx="3955398" cy="46863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[Sub-heading at Arial 15pt Bold]</a:t>
            </a:r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02D644D8-50DC-8744-A6B6-96B845ACFD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43550"/>
            <a:ext cx="7466649" cy="716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[Slide title at Arial 25pt Bold]</a:t>
            </a:r>
          </a:p>
        </p:txBody>
      </p:sp>
    </p:spTree>
    <p:extLst>
      <p:ext uri="{BB962C8B-B14F-4D97-AF65-F5344CB8AC3E}">
        <p14:creationId xmlns:p14="http://schemas.microsoft.com/office/powerpoint/2010/main" val="296846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DAFF0C-C98A-EC4E-9D23-5AE6811FC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4CD7D1C-ECD0-5240-835C-833EB4121C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43550"/>
            <a:ext cx="7466649" cy="716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[Slide title at Arial 25pt Bold]</a:t>
            </a:r>
          </a:p>
        </p:txBody>
      </p:sp>
    </p:spTree>
    <p:extLst>
      <p:ext uri="{BB962C8B-B14F-4D97-AF65-F5344CB8AC3E}">
        <p14:creationId xmlns:p14="http://schemas.microsoft.com/office/powerpoint/2010/main" val="3099712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DAFF0C-C98A-EC4E-9D23-5AE6811FC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4CD7D1C-ECD0-5240-835C-833EB4121C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43550"/>
            <a:ext cx="7466649" cy="716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[Slide title at Arial 25pt Bold]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6C6ACF-60DC-F84F-8A90-3C85C38775D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39751" y="1440000"/>
            <a:ext cx="8147049" cy="46913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>
                <a:solidFill>
                  <a:srgbClr val="323232"/>
                </a:solidFill>
              </a:defRPr>
            </a:lvl1pPr>
            <a:lvl2pPr marL="0" indent="0">
              <a:buNone/>
              <a:defRPr sz="1500" b="1"/>
            </a:lvl2pPr>
            <a:lvl3pPr marL="0" indent="-228600">
              <a:buFont typeface="System Font Regular"/>
              <a:buChar char="–"/>
              <a:defRPr sz="1500">
                <a:solidFill>
                  <a:srgbClr val="323232"/>
                </a:solidFill>
              </a:defRPr>
            </a:lvl3pPr>
            <a:lvl4pPr marL="540000">
              <a:defRPr sz="1500">
                <a:solidFill>
                  <a:srgbClr val="323232"/>
                </a:solidFill>
              </a:defRPr>
            </a:lvl4pPr>
            <a:lvl5pPr marL="900000" indent="-228600">
              <a:buFont typeface="System Font Regular"/>
              <a:buChar char="–"/>
              <a:defRPr sz="1500">
                <a:solidFill>
                  <a:srgbClr val="323232"/>
                </a:solidFill>
              </a:defRPr>
            </a:lvl5pPr>
          </a:lstStyle>
          <a:p>
            <a:pPr lvl="0"/>
            <a:r>
              <a:rPr lang="en-US" dirty="0"/>
              <a:t>[Sub-heading at Arial 20pt Bold]</a:t>
            </a:r>
          </a:p>
          <a:p>
            <a:pPr lvl="1"/>
            <a:r>
              <a:rPr lang="en-US" dirty="0"/>
              <a:t>[Line 2 at Arial 15pt Bold]</a:t>
            </a:r>
          </a:p>
          <a:p>
            <a:pPr lvl="2"/>
            <a:r>
              <a:rPr lang="en-US" dirty="0"/>
              <a:t>[First level at Arial 15pt]</a:t>
            </a:r>
          </a:p>
          <a:p>
            <a:pPr lvl="3"/>
            <a:r>
              <a:rPr lang="en-US" dirty="0"/>
              <a:t>[Second level at Arial 15pt]</a:t>
            </a:r>
          </a:p>
          <a:p>
            <a:pPr lvl="4"/>
            <a:r>
              <a:rPr lang="en-US" dirty="0"/>
              <a:t>[Third level at Arial 15pt]</a:t>
            </a:r>
          </a:p>
        </p:txBody>
      </p:sp>
    </p:spTree>
    <p:extLst>
      <p:ext uri="{BB962C8B-B14F-4D97-AF65-F5344CB8AC3E}">
        <p14:creationId xmlns:p14="http://schemas.microsoft.com/office/powerpoint/2010/main" val="207223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DAFF0C-C98A-EC4E-9D23-5AE6811FC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A4CD7D1C-ECD0-5240-835C-833EB4121C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43550"/>
            <a:ext cx="7466649" cy="7164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[Slide title at Arial 25pt Bold]</a:t>
            </a:r>
          </a:p>
        </p:txBody>
      </p:sp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49ADF29B-107E-0048-92AA-FAAAF68916D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440000"/>
            <a:ext cx="8147050" cy="46863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5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[Text at Arial 15pt Bold]</a:t>
            </a:r>
          </a:p>
        </p:txBody>
      </p:sp>
    </p:spTree>
    <p:extLst>
      <p:ext uri="{BB962C8B-B14F-4D97-AF65-F5344CB8AC3E}">
        <p14:creationId xmlns:p14="http://schemas.microsoft.com/office/powerpoint/2010/main" val="890703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lin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6C132CC-AB7D-D84C-A191-1D3B605A81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543550"/>
            <a:ext cx="7466649" cy="33610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[Slide title line 1 at Arial 25pt Bold]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C3D56FA-5C12-504E-B898-4C61F4545827}"/>
              </a:ext>
            </a:extLst>
          </p:cNvPr>
          <p:cNvSpPr txBox="1">
            <a:spLocks/>
          </p:cNvSpPr>
          <p:nvPr userDrawn="1"/>
        </p:nvSpPr>
        <p:spPr>
          <a:xfrm>
            <a:off x="6553200" y="632038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1C5573B-8CAD-DB45-959B-E5EDEF068A0A}" type="slidenum">
              <a:rPr lang="en-US" smtClean="0">
                <a:solidFill>
                  <a:srgbClr val="323232"/>
                </a:solidFill>
              </a:rPr>
              <a:pPr/>
              <a:t>‹#›</a:t>
            </a:fld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8BE67DD0-C88C-6B4C-B7CF-58D4F0A805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750" y="918465"/>
            <a:ext cx="7466649" cy="35573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500" b="1">
                <a:solidFill>
                  <a:srgbClr val="3755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[Slide title line 2 at Arial 25pt Bold]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77F9D0-6F9C-404C-BEE6-F4F32BC8B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sp>
        <p:nvSpPr>
          <p:cNvPr id="6" name="Text Placeholder 24">
            <a:extLst>
              <a:ext uri="{FF2B5EF4-FFF2-40B4-BE49-F238E27FC236}">
                <a16:creationId xmlns:a16="http://schemas.microsoft.com/office/drawing/2014/main" id="{011BB9A5-2494-4046-BE59-E31A35521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9750" y="1711496"/>
            <a:ext cx="8147050" cy="441480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20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marR="0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500" b="1">
                <a:solidFill>
                  <a:srgbClr val="32323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500" b="1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[Sub-heading at Arial 20pt Bold]</a:t>
            </a:r>
          </a:p>
          <a:p>
            <a:pPr lvl="1"/>
            <a:r>
              <a:rPr lang="en-US" dirty="0"/>
              <a:t>[Second level at Arial 15pt Bold]</a:t>
            </a:r>
          </a:p>
          <a:p>
            <a:pPr marL="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–"/>
              <a:tabLst/>
              <a:defRPr/>
            </a:pPr>
            <a:r>
              <a:rPr lang="en-US" dirty="0"/>
              <a:t>[Second level at Arial 15pt Bold]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49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p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1DA81DA-54BE-6C47-8148-EC6335A070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750" y="2286001"/>
            <a:ext cx="7056437" cy="2967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800"/>
              </a:lnSpc>
              <a:buNone/>
              <a:defRPr sz="2500" b="1">
                <a:solidFill>
                  <a:srgbClr val="008D8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lnSpc>
                <a:spcPts val="2100"/>
              </a:lnSpc>
              <a:buNone/>
              <a:defRPr sz="1800">
                <a:solidFill>
                  <a:srgbClr val="50505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Thank you.</a:t>
            </a:r>
          </a:p>
        </p:txBody>
      </p:sp>
      <p:sp>
        <p:nvSpPr>
          <p:cNvPr id="3" name="Text Placeholder 1">
            <a:hlinkClick r:id="rId3"/>
            <a:extLst>
              <a:ext uri="{FF2B5EF4-FFF2-40B4-BE49-F238E27FC236}">
                <a16:creationId xmlns:a16="http://schemas.microsoft.com/office/drawing/2014/main" id="{B20E7CA1-8380-D54C-BC78-9A1B6386A805}"/>
              </a:ext>
            </a:extLst>
          </p:cNvPr>
          <p:cNvSpPr txBox="1">
            <a:spLocks/>
          </p:cNvSpPr>
          <p:nvPr userDrawn="1"/>
        </p:nvSpPr>
        <p:spPr>
          <a:xfrm>
            <a:off x="539750" y="2854072"/>
            <a:ext cx="7056437" cy="29677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ct val="20000"/>
              </a:spcBef>
              <a:buFont typeface="Arial"/>
              <a:buNone/>
              <a:defRPr sz="2500" b="1" kern="1200">
                <a:solidFill>
                  <a:srgbClr val="008D84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0" indent="0" algn="l" defTabSz="457200" rtl="0" eaLnBrk="1" latinLnBrk="0" hangingPunct="1">
              <a:lnSpc>
                <a:spcPts val="2100"/>
              </a:lnSpc>
              <a:spcBef>
                <a:spcPct val="20000"/>
              </a:spcBef>
              <a:buFont typeface="Arial"/>
              <a:buNone/>
              <a:defRPr sz="1800" kern="1200">
                <a:solidFill>
                  <a:srgbClr val="505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00" dirty="0">
                <a:solidFill>
                  <a:srgbClr val="323232"/>
                </a:solidFill>
                <a:latin typeface="Arial"/>
                <a:cs typeface="Arial"/>
              </a:rPr>
              <a:t>www.sfc.hk</a:t>
            </a:r>
          </a:p>
        </p:txBody>
      </p:sp>
    </p:spTree>
    <p:extLst>
      <p:ext uri="{BB962C8B-B14F-4D97-AF65-F5344CB8AC3E}">
        <p14:creationId xmlns:p14="http://schemas.microsoft.com/office/powerpoint/2010/main" val="4189450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46353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63" r:id="rId5"/>
    <p:sldLayoutId id="2147483666" r:id="rId6"/>
    <p:sldLayoutId id="2147483667" r:id="rId7"/>
    <p:sldLayoutId id="2147483664" r:id="rId8"/>
    <p:sldLayoutId id="2147483665" r:id="rId9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5560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fc.hk/" TargetMode="Externa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4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A53A8C-4E06-794F-8367-C94D342DB7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70900" y="4824202"/>
            <a:ext cx="7056437" cy="1725612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6 June 2025</a:t>
            </a:r>
          </a:p>
          <a:p>
            <a:pPr algn="l">
              <a:spcBef>
                <a:spcPts val="0"/>
              </a:spcBef>
            </a:pPr>
            <a:r>
              <a:rPr lang="en-US" sz="1600" b="1" dirty="0">
                <a:solidFill>
                  <a:schemeClr val="bg1"/>
                </a:solidFill>
                <a:latin typeface="Arial"/>
                <a:cs typeface="Arial"/>
              </a:rPr>
              <a:t>Securities and Futures Commission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2F5C4-39CB-9B41-B3F6-70E23DBA495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70901" y="2286001"/>
            <a:ext cx="7056437" cy="1506510"/>
          </a:xfrm>
        </p:spPr>
        <p:txBody>
          <a:bodyPr/>
          <a:lstStyle/>
          <a:p>
            <a:r>
              <a:rPr lang="en-US" sz="2300" b="1" dirty="0">
                <a:solidFill>
                  <a:srgbClr val="008E83"/>
                </a:solidFill>
                <a:latin typeface="Arial"/>
                <a:cs typeface="Arial"/>
              </a:rPr>
              <a:t>The Uncertificated Securities Market (USM) regime – a brief overview</a:t>
            </a:r>
          </a:p>
          <a:p>
            <a:r>
              <a:rPr lang="en-US" sz="1800" b="1" dirty="0">
                <a:solidFill>
                  <a:schemeClr val="bg1"/>
                </a:solidFill>
                <a:latin typeface="Arial"/>
                <a:cs typeface="Arial"/>
              </a:rPr>
              <a:t>(Presentation at ACRU 2025)</a:t>
            </a:r>
            <a:endParaRPr lang="en-US" sz="1800" b="1" dirty="0">
              <a:solidFill>
                <a:srgbClr val="008E83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569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D5FCD-248D-FE42-30D3-2828C372A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HK" sz="2200" dirty="0"/>
              <a:t>What are the cost implications for issuers? </a:t>
            </a:r>
          </a:p>
          <a:p>
            <a:endParaRPr lang="en-H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F43D8-B6D7-E12C-03B7-A997B98F8F7F}"/>
              </a:ext>
            </a:extLst>
          </p:cNvPr>
          <p:cNvSpPr txBox="1"/>
          <p:nvPr/>
        </p:nvSpPr>
        <p:spPr>
          <a:xfrm>
            <a:off x="629107" y="1097927"/>
            <a:ext cx="7812634" cy="5291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appreciate possible concerns around costs. </a:t>
            </a: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development and operational costs will initially be incurred by HKEX and share registrars, it is only reasonable </a:t>
            </a:r>
            <a:r>
              <a:rPr lang="en-HK" sz="16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to expect these to eventually be shared among all stakeholders — including issuers. </a:t>
            </a: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issuers: Engage with your share registrar as soon as possible to understand your cost obligations and what you need to do.</a:t>
            </a:r>
            <a:endParaRPr lang="en-HK" sz="1600" b="0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74320">
              <a:lnSpc>
                <a:spcPct val="108000"/>
              </a:lnSpc>
              <a:buFont typeface="Wingdings" panose="05000000000000000000" pitchFamily="2" charset="2"/>
              <a:buChar char="§"/>
            </a:pPr>
            <a:endParaRPr lang="en-H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 will also have to bear a portion of the costs. In particular:</a:t>
            </a:r>
          </a:p>
          <a:p>
            <a:pPr marL="548640" lvl="1" indent="-274320">
              <a:lnSpc>
                <a:spcPct val="108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57200" algn="l"/>
                <a:tab pos="688975" algn="l"/>
              </a:tabLst>
            </a:pPr>
            <a:r>
              <a:rPr lang="en-HK" sz="1400" dirty="0">
                <a:solidFill>
                  <a:srgbClr val="000000"/>
                </a:solidFill>
              </a:rPr>
              <a:t>a </a:t>
            </a:r>
            <a:r>
              <a:rPr lang="en-HK" sz="1400" b="1" dirty="0">
                <a:solidFill>
                  <a:srgbClr val="008D84"/>
                </a:solidFill>
              </a:rPr>
              <a:t>USI set-up fee</a:t>
            </a:r>
            <a:r>
              <a:rPr lang="en-HK" sz="1400" dirty="0">
                <a:solidFill>
                  <a:srgbClr val="000000"/>
                </a:solidFill>
              </a:rPr>
              <a:t> — fee for setting up a USI facility that enables a person to hold and manage prescribed securities that are in uncertificated form; </a:t>
            </a:r>
          </a:p>
          <a:p>
            <a:pPr marL="548640" lvl="1" indent="-274320">
              <a:lnSpc>
                <a:spcPct val="108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57200" algn="l"/>
                <a:tab pos="688975" algn="l"/>
              </a:tabLst>
            </a:pPr>
            <a:r>
              <a:rPr lang="en-HK" sz="1400" dirty="0">
                <a:solidFill>
                  <a:srgbClr val="000000"/>
                </a:solidFill>
              </a:rPr>
              <a:t>a </a:t>
            </a:r>
            <a:r>
              <a:rPr lang="en-HK" sz="1400" b="1" dirty="0">
                <a:solidFill>
                  <a:srgbClr val="008D84"/>
                </a:solidFill>
              </a:rPr>
              <a:t>dematerialisation fee</a:t>
            </a:r>
            <a:r>
              <a:rPr lang="en-HK" sz="1400" dirty="0">
                <a:solidFill>
                  <a:srgbClr val="000000"/>
                </a:solidFill>
              </a:rPr>
              <a:t> — fee for converting any prescribed securities from certificated form to uncertificated form; and </a:t>
            </a:r>
          </a:p>
          <a:p>
            <a:pPr marL="548640" lvl="1" indent="-274320">
              <a:lnSpc>
                <a:spcPct val="108000"/>
              </a:lnSpc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57200" algn="l"/>
                <a:tab pos="688975" algn="l"/>
              </a:tabLst>
            </a:pPr>
            <a:r>
              <a:rPr lang="en-HK" sz="1400" dirty="0">
                <a:solidFill>
                  <a:srgbClr val="000000"/>
                </a:solidFill>
              </a:rPr>
              <a:t>a </a:t>
            </a:r>
            <a:r>
              <a:rPr lang="en-HK" sz="1400" b="1" dirty="0">
                <a:solidFill>
                  <a:srgbClr val="008D84"/>
                </a:solidFill>
              </a:rPr>
              <a:t>transfer and registration fee</a:t>
            </a:r>
            <a:r>
              <a:rPr lang="en-HK" sz="1400" dirty="0">
                <a:solidFill>
                  <a:srgbClr val="000000"/>
                </a:solidFill>
              </a:rPr>
              <a:t> (T&amp;R fee) — fee for processing and registering transfers of any prescribed securities.</a:t>
            </a:r>
            <a:endParaRPr lang="en-H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>
              <a:lnSpc>
                <a:spcPct val="108000"/>
              </a:lnSpc>
            </a:pPr>
            <a:endParaRPr lang="en-H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lvl="1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SFC will be setting limits on these fees. </a:t>
            </a:r>
          </a:p>
          <a:p>
            <a:pPr marL="548640" lvl="1" indent="-274320">
              <a:lnSpc>
                <a:spcPct val="108000"/>
              </a:lnSpc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 limits were exposed for consultation earlier this year, and the conclusions paper is expected to be issued shortly. </a:t>
            </a:r>
          </a:p>
        </p:txBody>
      </p:sp>
    </p:spTree>
    <p:extLst>
      <p:ext uri="{BB962C8B-B14F-4D97-AF65-F5344CB8AC3E}">
        <p14:creationId xmlns:p14="http://schemas.microsoft.com/office/powerpoint/2010/main" val="504377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377A26-CF28-4DF2-227B-28C19306AB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HK" dirty="0"/>
              <a:t>Work between now and 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272DD-ACBB-5439-962A-FCFB511B84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751" y="1371420"/>
            <a:ext cx="8147049" cy="4691380"/>
          </a:xfrm>
        </p:spPr>
        <p:txBody>
          <a:bodyPr/>
          <a:lstStyle/>
          <a:p>
            <a:r>
              <a:rPr lang="en-HK" sz="16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SFC is currently working on a number of work streams with a view to implementing USM in early 2026, including:</a:t>
            </a:r>
          </a:p>
          <a:p>
            <a:pPr marL="0" lvl="3" indent="0">
              <a:lnSpc>
                <a:spcPct val="108000"/>
              </a:lnSpc>
              <a:spcBef>
                <a:spcPts val="0"/>
              </a:spcBef>
              <a:buNone/>
            </a:pPr>
            <a:endParaRPr lang="en-HK" sz="1600" b="0" dirty="0">
              <a:solidFill>
                <a:srgbClr val="000000"/>
              </a:solidFill>
              <a:latin typeface="Arial" panose="020B0604020202020204"/>
            </a:endParaRP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HK" sz="1600" b="0" dirty="0">
                <a:solidFill>
                  <a:srgbClr val="000000"/>
                </a:solidFill>
                <a:latin typeface="Arial" panose="020B0604020202020204"/>
              </a:rPr>
              <a:t>Preparing Issuer Guidance and sample provisions for inclusion in articles / bye-laws</a:t>
            </a: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HK" sz="1600" b="0" dirty="0">
              <a:solidFill>
                <a:srgbClr val="000000"/>
              </a:solidFill>
              <a:latin typeface="Arial" panose="020B0604020202020204"/>
            </a:endParaRP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HK" sz="1600" b="0" dirty="0">
                <a:solidFill>
                  <a:srgbClr val="000000"/>
                </a:solidFill>
                <a:latin typeface="Arial" panose="020B0604020202020204"/>
              </a:rPr>
              <a:t>Monitoring HKEX and securities registrars’ systems developments — including interfaces with the Stamp </a:t>
            </a:r>
            <a:r>
              <a:rPr lang="en-HK" sz="1600" dirty="0">
                <a:solidFill>
                  <a:srgbClr val="000000"/>
                </a:solidFill>
                <a:latin typeface="Arial" panose="020B0604020202020204"/>
              </a:rPr>
              <a:t>Office and </a:t>
            </a:r>
            <a:r>
              <a:rPr lang="en-HK" sz="1600" b="0" dirty="0">
                <a:solidFill>
                  <a:srgbClr val="000000"/>
                </a:solidFill>
                <a:latin typeface="Arial" panose="020B0604020202020204"/>
              </a:rPr>
              <a:t>CCASS</a:t>
            </a: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HK" sz="1600" b="0" dirty="0">
              <a:solidFill>
                <a:srgbClr val="000000"/>
              </a:solidFill>
              <a:latin typeface="Arial" panose="020B0604020202020204"/>
            </a:endParaRP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HK" sz="1600" b="0" dirty="0">
                <a:solidFill>
                  <a:srgbClr val="000000"/>
                </a:solidFill>
                <a:latin typeface="Arial" panose="020B0604020202020204"/>
              </a:rPr>
              <a:t>Reviewing applications from securities registrars to become ASRs with a view to ensuring all matters are addressed in time for approval to be in effect when USM comes into effect</a:t>
            </a: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  <a:latin typeface="Arial" panose="020B0604020202020204"/>
            </a:endParaRP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/>
              </a:rPr>
              <a:t>Review and approval of HKEX rule amendments</a:t>
            </a: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  <a:latin typeface="Arial" panose="020B0604020202020204"/>
            </a:endParaRPr>
          </a:p>
          <a:p>
            <a:pPr marL="548640" lvl="3" indent="-274320">
              <a:lnSpc>
                <a:spcPct val="108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/>
              </a:rPr>
              <a:t>Publicity and market education efforts </a:t>
            </a:r>
          </a:p>
          <a:p>
            <a:pPr marL="882900" lvl="3" indent="-342900">
              <a:spcBef>
                <a:spcPts val="600"/>
              </a:spcBef>
              <a:buFont typeface="Wingdings" panose="05000000000000000000" pitchFamily="2" charset="2"/>
              <a:buChar char="Ø"/>
            </a:pPr>
            <a:endParaRPr lang="en-HK" sz="1300" b="0" dirty="0">
              <a:solidFill>
                <a:srgbClr val="000000"/>
              </a:solidFill>
              <a:latin typeface="Arial" panose="020B0604020202020204"/>
            </a:endParaRPr>
          </a:p>
          <a:p>
            <a:r>
              <a:rPr lang="en-HK" dirty="0">
                <a:solidFill>
                  <a:srgbClr val="008D84"/>
                </a:solidFill>
              </a:rPr>
              <a:t>If you would like to learn more about USM, please visit the “Rules and standards” section of our website at </a:t>
            </a:r>
            <a:r>
              <a:rPr lang="en-HK" dirty="0">
                <a:solidFill>
                  <a:srgbClr val="0000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www.sfc.hk</a:t>
            </a:r>
            <a:r>
              <a:rPr lang="en-HK" dirty="0">
                <a:solidFill>
                  <a:srgbClr val="008D84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2450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0E7CA1-8380-D54C-BC78-9A1B6386A8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7147" y="3132222"/>
            <a:ext cx="7056437" cy="296778"/>
          </a:xfrm>
        </p:spPr>
        <p:txBody>
          <a:bodyPr/>
          <a:lstStyle/>
          <a:p>
            <a:pPr algn="ctr"/>
            <a:r>
              <a:rPr lang="en-US" sz="2000" dirty="0"/>
              <a:t>Thank you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1240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iles of paper">
            <a:extLst>
              <a:ext uri="{FF2B5EF4-FFF2-40B4-BE49-F238E27FC236}">
                <a16:creationId xmlns:a16="http://schemas.microsoft.com/office/drawing/2014/main" id="{FEE405B7-7251-B585-5F5F-566F504325B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</a:blip>
          <a:stretch>
            <a:fillRect/>
          </a:stretch>
        </p:blipFill>
        <p:spPr>
          <a:xfrm>
            <a:off x="1078450" y="1961297"/>
            <a:ext cx="7239259" cy="4831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EC3F34-722A-4DDB-241F-E2F24C1F0B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6328" y="474495"/>
            <a:ext cx="7466649" cy="716450"/>
          </a:xfrm>
        </p:spPr>
        <p:txBody>
          <a:bodyPr/>
          <a:lstStyle/>
          <a:p>
            <a:r>
              <a:rPr lang="en-HK" sz="2200" dirty="0"/>
              <a:t>Background and current situation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0D045-E8BD-8A5D-8D98-B11210231CC8}"/>
              </a:ext>
            </a:extLst>
          </p:cNvPr>
          <p:cNvSpPr txBox="1"/>
          <p:nvPr/>
        </p:nvSpPr>
        <p:spPr>
          <a:xfrm>
            <a:off x="529649" y="1089125"/>
            <a:ext cx="746664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At present, Hong Kong operates a paper-based securities regime, </a:t>
            </a:r>
            <a:r>
              <a:rPr lang="en-HK" sz="1400" dirty="0" err="1">
                <a:solidFill>
                  <a:srgbClr val="000000"/>
                </a:solidFill>
                <a:latin typeface="Arial" panose="020B0604020202020204"/>
              </a:rPr>
              <a:t>ie</a:t>
            </a: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, paper instruments are used to evidence and transfer </a:t>
            </a:r>
            <a:r>
              <a:rPr lang="en-HK" sz="1400" b="1" dirty="0">
                <a:solidFill>
                  <a:srgbClr val="008D84"/>
                </a:solidFill>
                <a:latin typeface="Arial" panose="020B0604020202020204"/>
              </a:rPr>
              <a:t>legal title</a:t>
            </a: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 to shares and certain other securities. </a:t>
            </a:r>
            <a:endParaRPr lang="en-GB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630238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endParaRPr lang="en-HK" sz="1400" dirty="0">
              <a:solidFill>
                <a:srgbClr val="32323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algn="just"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Consequently, and for practical reasons, most investors do not hold the legal title to their securities, and instead </a:t>
            </a:r>
            <a:r>
              <a:rPr lang="en-US" altLang="zh-CN" sz="1400" dirty="0">
                <a:solidFill>
                  <a:srgbClr val="000000"/>
                </a:solidFill>
                <a:latin typeface="Arial" panose="020B0604020202020204"/>
              </a:rPr>
              <a:t>only </a:t>
            </a: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hold their securities through the Central Clearing and Settlement System (</a:t>
            </a:r>
            <a:r>
              <a:rPr lang="en-HK" sz="1400" b="1" dirty="0">
                <a:solidFill>
                  <a:srgbClr val="000000"/>
                </a:solidFill>
                <a:latin typeface="Arial" panose="020B0604020202020204"/>
              </a:rPr>
              <a:t>CCASS</a:t>
            </a: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) operated by Hong Kong Securities Clearing Company Limited (</a:t>
            </a:r>
            <a:r>
              <a:rPr lang="en-HK" sz="1400" b="1" dirty="0">
                <a:solidFill>
                  <a:srgbClr val="000000"/>
                </a:solidFill>
                <a:latin typeface="Arial" panose="020B0604020202020204"/>
              </a:rPr>
              <a:t>HKSCC</a:t>
            </a: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) — legal title to securities held in CCASS vests in the CCASS nominee with investors holding only the </a:t>
            </a:r>
            <a:r>
              <a:rPr lang="en-HK" sz="1400" b="1" dirty="0">
                <a:solidFill>
                  <a:srgbClr val="008D84"/>
                </a:solidFill>
                <a:latin typeface="Arial" panose="020B0604020202020204"/>
              </a:rPr>
              <a:t>beneficial interest</a:t>
            </a:r>
            <a:r>
              <a:rPr lang="en-HK" sz="1400" dirty="0">
                <a:solidFill>
                  <a:srgbClr val="000000"/>
                </a:solidFill>
                <a:latin typeface="Arial" panose="020B0604020202020204"/>
              </a:rPr>
              <a:t>.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Ø"/>
              <a:tabLst>
                <a:tab pos="720090" algn="l"/>
              </a:tabLst>
              <a:defRPr/>
            </a:pPr>
            <a:endParaRPr lang="en-HK" sz="1400" dirty="0">
              <a:solidFill>
                <a:srgbClr val="000000"/>
              </a:solidFill>
              <a:latin typeface="Arial" panose="020B0604020202020204"/>
            </a:endParaRPr>
          </a:p>
          <a:p>
            <a:pPr marL="283464" marR="0" lvl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HK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0C25A3-6FF2-DBF9-CC98-80D15B5D9E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F7FAC0F-164E-2714-38E0-0EEED4F4F9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47427397"/>
              </p:ext>
            </p:extLst>
          </p:nvPr>
        </p:nvGraphicFramePr>
        <p:xfrm>
          <a:off x="-851941" y="2796915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571447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DD51F4B-617D-6987-37B5-F347DB2F72C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HK" dirty="0"/>
              <a:t>USM operation model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3B515D-1B23-6D95-310D-9F12F3E02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87" y="1479119"/>
            <a:ext cx="4204964" cy="3990285"/>
          </a:xfrm>
          <a:prstGeom prst="rect">
            <a:avLst/>
          </a:prstGeom>
          <a:solidFill>
            <a:srgbClr val="94C2EC">
              <a:alpha val="39000"/>
            </a:srgbClr>
          </a:solidFill>
          <a:ln w="22225">
            <a:solidFill>
              <a:srgbClr val="4D4D4D"/>
            </a:solidFill>
            <a:prstDash val="solid"/>
            <a:miter lim="800000"/>
            <a:headEnd/>
            <a:tailEnd/>
          </a:ln>
        </p:spPr>
        <p:txBody>
          <a:bodyPr lIns="76810" tIns="38405" rIns="76810" bIns="38405" anchor="ctr"/>
          <a:lstStyle/>
          <a:p>
            <a:pPr marL="0" marR="0" lvl="0" indent="0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48911-B74F-6950-7A8D-AE38ED0067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4685" y="1474304"/>
            <a:ext cx="2442400" cy="2963735"/>
          </a:xfrm>
          <a:prstGeom prst="rect">
            <a:avLst/>
          </a:prstGeom>
          <a:solidFill>
            <a:srgbClr val="979797">
              <a:alpha val="40000"/>
            </a:srgbClr>
          </a:solidFill>
          <a:ln w="19050" cmpd="sng">
            <a:solidFill>
              <a:srgbClr val="000000"/>
            </a:solidFill>
            <a:miter lim="800000"/>
            <a:headEnd/>
            <a:tailEnd/>
          </a:ln>
        </p:spPr>
        <p:txBody>
          <a:bodyPr lIns="76810" tIns="38405" rIns="76810" bIns="38405" anchor="ctr"/>
          <a:lstStyle/>
          <a:p>
            <a:pPr marL="0" marR="0" lvl="0" indent="0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矩形 1">
            <a:extLst>
              <a:ext uri="{FF2B5EF4-FFF2-40B4-BE49-F238E27FC236}">
                <a16:creationId xmlns:a16="http://schemas.microsoft.com/office/drawing/2014/main" id="{7F25E204-06E6-B0F5-CE8E-9FD47CD667EA}"/>
              </a:ext>
            </a:extLst>
          </p:cNvPr>
          <p:cNvSpPr/>
          <p:nvPr/>
        </p:nvSpPr>
        <p:spPr>
          <a:xfrm>
            <a:off x="5707256" y="1492279"/>
            <a:ext cx="161223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122"/>
            <a:r>
              <a:rPr lang="en-US" altLang="zh-HK" sz="1500" b="1" dirty="0">
                <a:solidFill>
                  <a:prstClr val="black"/>
                </a:solidFill>
                <a:cs typeface="Arial" panose="020B0604020202020204" pitchFamily="34" charset="0"/>
              </a:rPr>
              <a:t>HKEX’s System</a:t>
            </a:r>
            <a:endParaRPr lang="zh-HK" altLang="en-US" sz="15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250289AB-CE5F-403B-A3B6-619F14C16683}"/>
              </a:ext>
            </a:extLst>
          </p:cNvPr>
          <p:cNvSpPr/>
          <p:nvPr/>
        </p:nvSpPr>
        <p:spPr>
          <a:xfrm>
            <a:off x="668978" y="1481581"/>
            <a:ext cx="40345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122">
              <a:defRPr/>
            </a:pPr>
            <a:r>
              <a:rPr lang="en-US" altLang="zh-HK" sz="1500" b="1" dirty="0">
                <a:solidFill>
                  <a:prstClr val="black"/>
                </a:solidFill>
                <a:cs typeface="Arial" panose="020B0604020202020204" pitchFamily="34" charset="0"/>
              </a:rPr>
              <a:t>Approved Securities </a:t>
            </a:r>
            <a:r>
              <a:rPr lang="en-US" altLang="zh-HK" sz="1500" b="1" dirty="0">
                <a:solidFill>
                  <a:srgbClr val="000000"/>
                </a:solidFill>
                <a:cs typeface="Arial" panose="020B0604020202020204" pitchFamily="34" charset="0"/>
              </a:rPr>
              <a:t>Registrar’s (ASR) System  </a:t>
            </a:r>
          </a:p>
        </p:txBody>
      </p:sp>
      <p:sp>
        <p:nvSpPr>
          <p:cNvPr id="8" name="Line 39">
            <a:extLst>
              <a:ext uri="{FF2B5EF4-FFF2-40B4-BE49-F238E27FC236}">
                <a16:creationId xmlns:a16="http://schemas.microsoft.com/office/drawing/2014/main" id="{3CEE311A-9B6A-56A6-D599-2112B2E51C1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7000" y="4936715"/>
            <a:ext cx="732452" cy="0"/>
          </a:xfrm>
          <a:prstGeom prst="line">
            <a:avLst/>
          </a:prstGeom>
          <a:solidFill>
            <a:srgbClr val="13426B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Line 39">
            <a:extLst>
              <a:ext uri="{FF2B5EF4-FFF2-40B4-BE49-F238E27FC236}">
                <a16:creationId xmlns:a16="http://schemas.microsoft.com/office/drawing/2014/main" id="{017C83D3-EFC3-1C75-8D09-E0E8EFF832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83064" y="2249284"/>
            <a:ext cx="417649" cy="843"/>
          </a:xfrm>
          <a:prstGeom prst="line">
            <a:avLst/>
          </a:prstGeom>
          <a:solidFill>
            <a:srgbClr val="13426B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4055F-14B5-4D10-59C7-DD5E9392E720}"/>
              </a:ext>
            </a:extLst>
          </p:cNvPr>
          <p:cNvCxnSpPr/>
          <p:nvPr/>
        </p:nvCxnSpPr>
        <p:spPr bwMode="auto">
          <a:xfrm flipH="1">
            <a:off x="2291526" y="2241659"/>
            <a:ext cx="1449" cy="852019"/>
          </a:xfrm>
          <a:prstGeom prst="line">
            <a:avLst/>
          </a:prstGeom>
          <a:solidFill>
            <a:srgbClr val="13426B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7029959-0BFE-FEAC-9863-FE6689202B6F}"/>
              </a:ext>
            </a:extLst>
          </p:cNvPr>
          <p:cNvCxnSpPr>
            <a:cxnSpLocks/>
          </p:cNvCxnSpPr>
          <p:nvPr/>
        </p:nvCxnSpPr>
        <p:spPr bwMode="auto">
          <a:xfrm>
            <a:off x="2292975" y="2962769"/>
            <a:ext cx="3955" cy="1983622"/>
          </a:xfrm>
          <a:prstGeom prst="line">
            <a:avLst/>
          </a:prstGeom>
          <a:solidFill>
            <a:srgbClr val="13426B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Line 39">
            <a:extLst>
              <a:ext uri="{FF2B5EF4-FFF2-40B4-BE49-F238E27FC236}">
                <a16:creationId xmlns:a16="http://schemas.microsoft.com/office/drawing/2014/main" id="{9F1B6235-3533-A108-7953-F141F2F2ED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398206" y="3245419"/>
            <a:ext cx="960498" cy="0"/>
          </a:xfrm>
          <a:prstGeom prst="line">
            <a:avLst/>
          </a:prstGeom>
          <a:solidFill>
            <a:srgbClr val="13426B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Text Box 22">
            <a:extLst>
              <a:ext uri="{FF2B5EF4-FFF2-40B4-BE49-F238E27FC236}">
                <a16:creationId xmlns:a16="http://schemas.microsoft.com/office/drawing/2014/main" id="{6DA256F9-9C52-1CCE-4007-0775A6900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2849" y="1883347"/>
            <a:ext cx="2067771" cy="774563"/>
          </a:xfrm>
          <a:prstGeom prst="rect">
            <a:avLst/>
          </a:prstGeom>
          <a:solidFill>
            <a:srgbClr val="FFB81C">
              <a:lumMod val="20000"/>
              <a:lumOff val="80000"/>
            </a:srgb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56345" tIns="28173" rIns="56345" bIns="28173" anchor="ctr"/>
          <a:lstStyle>
            <a:defPPr>
              <a:defRPr lang="en-GB"/>
            </a:defPPr>
            <a:lvl1pPr algn="ctr">
              <a:defRPr sz="900" b="1">
                <a:solidFill>
                  <a:srgbClr val="000000"/>
                </a:solidFill>
                <a:cs typeface="Times New Roman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Certificated securities holders</a:t>
            </a:r>
          </a:p>
        </p:txBody>
      </p:sp>
      <p:sp>
        <p:nvSpPr>
          <p:cNvPr id="14" name="Rounded Rectangle 66">
            <a:extLst>
              <a:ext uri="{FF2B5EF4-FFF2-40B4-BE49-F238E27FC236}">
                <a16:creationId xmlns:a16="http://schemas.microsoft.com/office/drawing/2014/main" id="{0155C76C-6F55-387A-8120-2F6D17061ED4}"/>
              </a:ext>
            </a:extLst>
          </p:cNvPr>
          <p:cNvSpPr/>
          <p:nvPr/>
        </p:nvSpPr>
        <p:spPr>
          <a:xfrm>
            <a:off x="5866122" y="2076156"/>
            <a:ext cx="1062334" cy="742864"/>
          </a:xfrm>
          <a:prstGeom prst="roundRect">
            <a:avLst/>
          </a:prstGeom>
          <a:solidFill>
            <a:srgbClr val="FFB81C">
              <a:lumMod val="20000"/>
              <a:lumOff val="80000"/>
            </a:srgbClr>
          </a:solidFill>
          <a:ln w="28575" cap="flat" cmpd="sng" algn="ctr">
            <a:solidFill>
              <a:srgbClr val="FFB81C">
                <a:lumMod val="50000"/>
              </a:srgbClr>
            </a:solidFill>
            <a:prstDash val="solid"/>
          </a:ln>
          <a:effectLst/>
        </p:spPr>
        <p:txBody>
          <a:bodyPr lIns="0" tIns="36000" rIns="0" bIns="36000" rtlCol="0" anchor="ctr"/>
          <a:lstStyle/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Registrar </a:t>
            </a: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Participant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s</a:t>
            </a:r>
            <a:r>
              <a:rPr kumimoji="0" lang="en-US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 (RP)</a:t>
            </a:r>
          </a:p>
        </p:txBody>
      </p:sp>
      <p:sp>
        <p:nvSpPr>
          <p:cNvPr id="15" name="Line 39">
            <a:extLst>
              <a:ext uri="{FF2B5EF4-FFF2-40B4-BE49-F238E27FC236}">
                <a16:creationId xmlns:a16="http://schemas.microsoft.com/office/drawing/2014/main" id="{65A04343-74D0-D385-09F7-AEFF2EB994B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58704" y="3245419"/>
            <a:ext cx="960498" cy="0"/>
          </a:xfrm>
          <a:prstGeom prst="line">
            <a:avLst/>
          </a:prstGeom>
          <a:solidFill>
            <a:srgbClr val="13426B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FF728189-9933-5BF0-25AE-B6B6B1C31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8339" y="3032876"/>
            <a:ext cx="1935092" cy="1020870"/>
          </a:xfrm>
          <a:prstGeom prst="rect">
            <a:avLst/>
          </a:prstGeom>
          <a:solidFill>
            <a:srgbClr val="FFFFFF"/>
          </a:solidFill>
          <a:ln w="25400">
            <a:solidFill>
              <a:srgbClr val="13426B">
                <a:lumMod val="60000"/>
                <a:lumOff val="40000"/>
              </a:srgbClr>
            </a:solidFill>
            <a:prstDash val="solid"/>
            <a:miter lim="800000"/>
            <a:headEnd/>
            <a:tailEnd/>
          </a:ln>
        </p:spPr>
        <p:txBody>
          <a:bodyPr lIns="56345" tIns="28173" rIns="56345" bIns="28173" anchor="ctr"/>
          <a:lstStyle/>
          <a:p>
            <a:pPr algn="ctr" defTabSz="457122">
              <a:defRPr/>
            </a:pPr>
            <a:endParaRPr lang="en-GB" altLang="zh-HK" sz="1000" b="1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457122">
              <a:defRPr/>
            </a:pPr>
            <a:endParaRPr lang="en-GB" altLang="zh-HK" sz="1000" b="1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457122">
              <a:defRPr/>
            </a:pPr>
            <a:r>
              <a:rPr lang="en-US" altLang="zh-CN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Clearing or Custodian</a:t>
            </a:r>
            <a:endParaRPr lang="en-GB" altLang="zh-HK" sz="1200" b="1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457122">
              <a:defRPr/>
            </a:pPr>
            <a:r>
              <a:rPr lang="en-GB" altLang="zh-HK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Participant</a:t>
            </a:r>
            <a:r>
              <a:rPr lang="en-US" altLang="zh-CN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GB" altLang="zh-HK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 (CP)</a:t>
            </a:r>
          </a:p>
          <a:p>
            <a:pPr algn="ctr" defTabSz="457122">
              <a:defRPr/>
            </a:pPr>
            <a:r>
              <a:rPr lang="en-GB" altLang="zh-HK" sz="1000" b="1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endParaRPr lang="en-GB" altLang="zh-HK" sz="900" b="1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457122">
              <a:defRPr/>
            </a:pPr>
            <a:endParaRPr lang="en-GB" altLang="zh-HK" sz="900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3A7BEF2-E57F-9654-F749-DF1E771CE819}"/>
              </a:ext>
            </a:extLst>
          </p:cNvPr>
          <p:cNvSpPr/>
          <p:nvPr/>
        </p:nvSpPr>
        <p:spPr>
          <a:xfrm>
            <a:off x="6367568" y="4797380"/>
            <a:ext cx="1121776" cy="100587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 cap="flat" cmpd="sng" algn="ctr">
            <a:solidFill>
              <a:srgbClr val="9BA9C8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200" b="1" i="1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Brokers </a:t>
            </a:r>
          </a:p>
        </p:txBody>
      </p:sp>
      <p:sp>
        <p:nvSpPr>
          <p:cNvPr id="21" name="Text Box 22">
            <a:extLst>
              <a:ext uri="{FF2B5EF4-FFF2-40B4-BE49-F238E27FC236}">
                <a16:creationId xmlns:a16="http://schemas.microsoft.com/office/drawing/2014/main" id="{D4A0688C-655F-A552-78F4-1F44CECE4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6648" y="2858138"/>
            <a:ext cx="2053972" cy="774563"/>
          </a:xfrm>
          <a:prstGeom prst="rect">
            <a:avLst/>
          </a:prstGeom>
          <a:solidFill>
            <a:srgbClr val="7ED083">
              <a:lumMod val="60000"/>
              <a:lumOff val="40000"/>
            </a:srgbClr>
          </a:solidFill>
          <a:ln w="19050">
            <a:solidFill>
              <a:srgbClr val="282828"/>
            </a:solidFill>
            <a:miter lim="800000"/>
            <a:headEnd/>
            <a:tailEnd/>
          </a:ln>
        </p:spPr>
        <p:txBody>
          <a:bodyPr lIns="56345" tIns="28173" rIns="56345" bIns="28173" anchor="ctr"/>
          <a:lstStyle>
            <a:defPPr>
              <a:defRPr lang="en-GB"/>
            </a:defPPr>
            <a:lvl1pPr algn="ctr">
              <a:defRPr sz="900" b="1">
                <a:solidFill>
                  <a:srgbClr val="000000"/>
                </a:solidFill>
                <a:cs typeface="Times New Roman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itchFamily="18" charset="0"/>
              </a:rPr>
              <a:t>HKSCC Nominees Limited </a:t>
            </a:r>
          </a:p>
        </p:txBody>
      </p:sp>
      <p:sp>
        <p:nvSpPr>
          <p:cNvPr id="22" name="Line 39">
            <a:extLst>
              <a:ext uri="{FF2B5EF4-FFF2-40B4-BE49-F238E27FC236}">
                <a16:creationId xmlns:a16="http://schemas.microsoft.com/office/drawing/2014/main" id="{ECCF3D04-D74A-EB86-ABDA-FB6561B11FD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070894" y="4089466"/>
            <a:ext cx="960498" cy="0"/>
          </a:xfrm>
          <a:prstGeom prst="line">
            <a:avLst/>
          </a:prstGeom>
          <a:solidFill>
            <a:srgbClr val="13426B"/>
          </a:solidFill>
          <a:ln w="25400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Text Box 22">
            <a:extLst>
              <a:ext uri="{FF2B5EF4-FFF2-40B4-BE49-F238E27FC236}">
                <a16:creationId xmlns:a16="http://schemas.microsoft.com/office/drawing/2014/main" id="{AABF24E7-434E-7CAF-57DD-AB0BEB074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4085" y="3888930"/>
            <a:ext cx="2026535" cy="1454908"/>
          </a:xfrm>
          <a:prstGeom prst="rect">
            <a:avLst/>
          </a:prstGeom>
          <a:solidFill>
            <a:srgbClr val="19B3A5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lIns="56345" tIns="28173" rIns="56345" bIns="28173" anchor="ctr"/>
          <a:lstStyle>
            <a:defPPr>
              <a:defRPr lang="en-GB"/>
            </a:defPPr>
            <a:lvl1pPr algn="ctr">
              <a:defRPr sz="900" b="1">
                <a:solidFill>
                  <a:srgbClr val="000000"/>
                </a:solidFill>
                <a:cs typeface="Times New Roman" pitchFamily="18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Times New Roman" pitchFamily="18" charset="0"/>
              </a:rPr>
              <a:t>USI holders</a:t>
            </a: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Times New Roman" pitchFamily="18" charset="0"/>
              </a:rPr>
              <a:t>(ie, </a:t>
            </a:r>
            <a:r>
              <a:rPr lang="en-HK" altLang="zh-HK" sz="1200" kern="0" dirty="0">
                <a:solidFill>
                  <a:srgbClr val="FFFFFF"/>
                </a:solidFill>
              </a:rPr>
              <a:t>registered </a:t>
            </a:r>
            <a:r>
              <a:rPr kumimoji="0" lang="en-HK" altLang="zh-HK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Times New Roman" pitchFamily="18" charset="0"/>
              </a:rPr>
              <a:t>holders holding securities in own names and without paper)</a:t>
            </a:r>
          </a:p>
        </p:txBody>
      </p:sp>
      <p:sp>
        <p:nvSpPr>
          <p:cNvPr id="24" name="Rectangle: Folded Corner 23">
            <a:extLst>
              <a:ext uri="{FF2B5EF4-FFF2-40B4-BE49-F238E27FC236}">
                <a16:creationId xmlns:a16="http://schemas.microsoft.com/office/drawing/2014/main" id="{30D2FA08-34AD-C52A-2C1D-CF5586F18965}"/>
              </a:ext>
            </a:extLst>
          </p:cNvPr>
          <p:cNvSpPr/>
          <p:nvPr/>
        </p:nvSpPr>
        <p:spPr>
          <a:xfrm>
            <a:off x="810218" y="2964868"/>
            <a:ext cx="1337765" cy="1484538"/>
          </a:xfrm>
          <a:prstGeom prst="foldedCorner">
            <a:avLst/>
          </a:prstGeom>
          <a:solidFill>
            <a:srgbClr val="FFFF99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 algn="ctr" defTabSz="457122">
              <a:defRPr/>
            </a:pPr>
            <a:endParaRPr lang="en-GB" altLang="zh-HK" sz="12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algn="ctr" defTabSz="457122">
              <a:defRPr/>
            </a:pPr>
            <a:r>
              <a:rPr lang="en-GB" altLang="zh-HK" sz="1200" b="1" dirty="0">
                <a:solidFill>
                  <a:srgbClr val="000000"/>
                </a:solidFill>
                <a:cs typeface="Arial" panose="020B0604020202020204" pitchFamily="34" charset="0"/>
              </a:rPr>
              <a:t>Register of Securities  Holders</a:t>
            </a:r>
          </a:p>
        </p:txBody>
      </p:sp>
      <p:sp>
        <p:nvSpPr>
          <p:cNvPr id="25" name="Explosion 1 85">
            <a:extLst>
              <a:ext uri="{FF2B5EF4-FFF2-40B4-BE49-F238E27FC236}">
                <a16:creationId xmlns:a16="http://schemas.microsoft.com/office/drawing/2014/main" id="{243E8D0A-25E0-C723-3383-45FB89DF9624}"/>
              </a:ext>
            </a:extLst>
          </p:cNvPr>
          <p:cNvSpPr/>
          <p:nvPr/>
        </p:nvSpPr>
        <p:spPr>
          <a:xfrm rot="20260975">
            <a:off x="2535687" y="3820180"/>
            <a:ext cx="508396" cy="648489"/>
          </a:xfrm>
          <a:prstGeom prst="irregularSeal1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85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NEW</a:t>
            </a: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26" name="Arrow: Up 25">
            <a:extLst>
              <a:ext uri="{FF2B5EF4-FFF2-40B4-BE49-F238E27FC236}">
                <a16:creationId xmlns:a16="http://schemas.microsoft.com/office/drawing/2014/main" id="{BB950A92-5943-D6F2-61B5-34969BA421B7}"/>
              </a:ext>
            </a:extLst>
          </p:cNvPr>
          <p:cNvSpPr/>
          <p:nvPr/>
        </p:nvSpPr>
        <p:spPr>
          <a:xfrm>
            <a:off x="6778023" y="4449407"/>
            <a:ext cx="277318" cy="325498"/>
          </a:xfrm>
          <a:prstGeom prst="upArrow">
            <a:avLst/>
          </a:prstGeom>
          <a:gradFill flip="none" rotWithShape="1">
            <a:gsLst>
              <a:gs pos="0">
                <a:srgbClr val="FFFFFF"/>
              </a:gs>
              <a:gs pos="56000">
                <a:srgbClr val="FA7920">
                  <a:tint val="50000"/>
                  <a:shade val="100000"/>
                  <a:satMod val="350000"/>
                </a:srgbClr>
              </a:gs>
            </a:gsLst>
            <a:lin ang="16200000" scaled="1"/>
            <a:tileRect/>
          </a:gra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0" cap="none" spc="0" normalizeH="0" baseline="0" noProof="0">
              <a:ln>
                <a:noFill/>
              </a:ln>
              <a:solidFill>
                <a:srgbClr val="19B3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000BEC2-033E-EB2E-94ED-20A212959834}"/>
              </a:ext>
            </a:extLst>
          </p:cNvPr>
          <p:cNvSpPr txBox="1"/>
          <p:nvPr/>
        </p:nvSpPr>
        <p:spPr>
          <a:xfrm>
            <a:off x="539750" y="5775393"/>
            <a:ext cx="79180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For investors who hold securities in their own names (including USI holders) and </a:t>
            </a:r>
            <a:r>
              <a:rPr kumimoji="0" lang="en-HK" sz="1200" b="0" i="0" u="none" kern="0" cap="none" spc="0" normalizeH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wish </a:t>
            </a:r>
            <a:r>
              <a:rPr kumimoji="0" lang="en-HK" sz="12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to use their securities to settle trades executed on the Stock Exchange of Hong Kong Limited, they </a:t>
            </a:r>
            <a:r>
              <a:rPr kumimoji="0" lang="en-HK" sz="1200" b="0" i="0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must</a:t>
            </a:r>
            <a:r>
              <a:rPr kumimoji="0" lang="en-HK" sz="1200" b="0" i="0" u="none" strike="noStrike" kern="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</a:rPr>
              <a:t> deposit the </a:t>
            </a:r>
            <a:r>
              <a:rPr kumimoji="0" lang="en-H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securities into CCASS — ie, </a:t>
            </a:r>
            <a:r>
              <a:rPr lang="en-HK" sz="1200" kern="0" dirty="0">
                <a:solidFill>
                  <a:srgbClr val="000000"/>
                </a:solidFill>
              </a:rPr>
              <a:t>they must </a:t>
            </a:r>
            <a:r>
              <a:rPr kumimoji="0" lang="en-HK" sz="1200" b="0" i="0" u="none" strike="noStrike" kern="0" cap="none" spc="0" normalizeH="0" baseline="0" noProof="0" dirty="0">
                <a:ln>
                  <a:noFill/>
                </a:ln>
                <a:solidFill>
                  <a:srgbClr val="008D84"/>
                </a:solidFill>
                <a:effectLst/>
                <a:uLnTx/>
                <a:uFillTx/>
              </a:rPr>
              <a:t>transfer the legal title to HKSCC Nominees Limited</a:t>
            </a:r>
            <a:r>
              <a:rPr kumimoji="0" lang="en-HK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Under USM, this process will be electronic, streamlined and much faster.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8DA62D-BA86-3032-112A-1D9B4ECF91B6}"/>
              </a:ext>
            </a:extLst>
          </p:cNvPr>
          <p:cNvSpPr txBox="1"/>
          <p:nvPr/>
        </p:nvSpPr>
        <p:spPr>
          <a:xfrm>
            <a:off x="4860233" y="3107515"/>
            <a:ext cx="8328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New electronic interface</a:t>
            </a:r>
          </a:p>
        </p:txBody>
      </p:sp>
      <p:sp>
        <p:nvSpPr>
          <p:cNvPr id="32" name="Rectangle 13">
            <a:extLst>
              <a:ext uri="{FF2B5EF4-FFF2-40B4-BE49-F238E27FC236}">
                <a16:creationId xmlns:a16="http://schemas.microsoft.com/office/drawing/2014/main" id="{99FCD325-7897-DD40-6DED-7C50C81532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435" y="2099680"/>
            <a:ext cx="1018207" cy="715039"/>
          </a:xfrm>
          <a:prstGeom prst="rect">
            <a:avLst/>
          </a:prstGeom>
          <a:solidFill>
            <a:srgbClr val="FFFFFF"/>
          </a:solidFill>
          <a:ln w="25400">
            <a:solidFill>
              <a:srgbClr val="13426B">
                <a:lumMod val="60000"/>
                <a:lumOff val="40000"/>
              </a:srgbClr>
            </a:solidFill>
            <a:prstDash val="solid"/>
            <a:miter lim="800000"/>
            <a:headEnd/>
            <a:tailEnd/>
          </a:ln>
        </p:spPr>
        <p:txBody>
          <a:bodyPr lIns="56345" tIns="28173" rIns="56345" bIns="28173" anchor="ctr"/>
          <a:lstStyle/>
          <a:p>
            <a:pPr algn="ctr" defTabSz="457122">
              <a:defRPr/>
            </a:pPr>
            <a:r>
              <a:rPr lang="en-GB" altLang="zh-HK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Investor</a:t>
            </a:r>
            <a:endParaRPr lang="en-GB" altLang="zh-HK" sz="1200" kern="0" dirty="0">
              <a:solidFill>
                <a:prstClr val="black"/>
              </a:solidFill>
              <a:cs typeface="Arial" panose="020B0604020202020204" pitchFamily="34" charset="0"/>
            </a:endParaRPr>
          </a:p>
          <a:p>
            <a:pPr algn="ctr" defTabSz="457122">
              <a:defRPr/>
            </a:pPr>
            <a:r>
              <a:rPr lang="en-GB" altLang="zh-HK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Participant</a:t>
            </a:r>
            <a:r>
              <a:rPr lang="en-US" altLang="zh-CN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s</a:t>
            </a:r>
            <a:r>
              <a:rPr lang="en-GB" altLang="zh-HK" sz="1200" b="1" kern="0" dirty="0">
                <a:solidFill>
                  <a:srgbClr val="000000"/>
                </a:solidFill>
                <a:cs typeface="Arial" panose="020B0604020202020204" pitchFamily="34" charset="0"/>
              </a:rPr>
              <a:t> (IP)</a:t>
            </a:r>
            <a:endParaRPr lang="en-GB" altLang="zh-HK" sz="1200" kern="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9C24908F-F79A-E361-15E1-4915D86FB56F}"/>
              </a:ext>
            </a:extLst>
          </p:cNvPr>
          <p:cNvSpPr/>
          <p:nvPr/>
        </p:nvSpPr>
        <p:spPr>
          <a:xfrm>
            <a:off x="4892304" y="5043870"/>
            <a:ext cx="1452814" cy="366004"/>
          </a:xfrm>
          <a:prstGeom prst="rightArrow">
            <a:avLst/>
          </a:prstGeom>
          <a:gradFill flip="none" rotWithShape="1">
            <a:gsLst>
              <a:gs pos="0">
                <a:srgbClr val="FFFFFF"/>
              </a:gs>
              <a:gs pos="56000">
                <a:srgbClr val="FA7920">
                  <a:tint val="50000"/>
                  <a:shade val="100000"/>
                  <a:satMod val="350000"/>
                </a:srgbClr>
              </a:gs>
            </a:gsLst>
            <a:lin ang="10800000" scaled="1"/>
            <a:tileRect/>
          </a:gra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0" cap="none" spc="0" normalizeH="0" baseline="0" noProof="0">
              <a:ln>
                <a:noFill/>
              </a:ln>
              <a:solidFill>
                <a:srgbClr val="19B3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Explosion 1 85">
            <a:extLst>
              <a:ext uri="{FF2B5EF4-FFF2-40B4-BE49-F238E27FC236}">
                <a16:creationId xmlns:a16="http://schemas.microsoft.com/office/drawing/2014/main" id="{E1ED640D-A30A-E43B-4B75-C960681ED786}"/>
              </a:ext>
            </a:extLst>
          </p:cNvPr>
          <p:cNvSpPr/>
          <p:nvPr/>
        </p:nvSpPr>
        <p:spPr>
          <a:xfrm rot="20260975">
            <a:off x="5619299" y="1781664"/>
            <a:ext cx="593906" cy="530674"/>
          </a:xfrm>
          <a:prstGeom prst="irregularSeal1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85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NEW</a:t>
            </a: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19" name="Arrow: Left-Right 18">
            <a:extLst>
              <a:ext uri="{FF2B5EF4-FFF2-40B4-BE49-F238E27FC236}">
                <a16:creationId xmlns:a16="http://schemas.microsoft.com/office/drawing/2014/main" id="{7EBE655C-6D4E-5464-D176-2EB4349463D5}"/>
              </a:ext>
            </a:extLst>
          </p:cNvPr>
          <p:cNvSpPr/>
          <p:nvPr/>
        </p:nvSpPr>
        <p:spPr>
          <a:xfrm rot="9408404">
            <a:off x="4469648" y="2831157"/>
            <a:ext cx="1715820" cy="286711"/>
          </a:xfrm>
          <a:prstGeom prst="leftRightArrow">
            <a:avLst/>
          </a:prstGeom>
          <a:solidFill>
            <a:srgbClr val="FF9E6D"/>
          </a:solidFill>
          <a:ln w="9525" cap="flat" cmpd="sng" algn="ctr">
            <a:solidFill>
              <a:srgbClr val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HK" sz="1800" b="0" i="0" u="none" strike="noStrike" kern="0" cap="none" spc="0" normalizeH="0" baseline="0" noProof="0">
              <a:ln>
                <a:solidFill>
                  <a:srgbClr val="FFB81C">
                    <a:lumMod val="50000"/>
                  </a:srgbClr>
                </a:solidFill>
              </a:ln>
              <a:solidFill>
                <a:srgbClr val="19B3A5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Explosion 1 85">
            <a:extLst>
              <a:ext uri="{FF2B5EF4-FFF2-40B4-BE49-F238E27FC236}">
                <a16:creationId xmlns:a16="http://schemas.microsoft.com/office/drawing/2014/main" id="{E421D5F8-B76B-0C8D-DFC1-834EBAD90A17}"/>
              </a:ext>
            </a:extLst>
          </p:cNvPr>
          <p:cNvSpPr/>
          <p:nvPr/>
        </p:nvSpPr>
        <p:spPr>
          <a:xfrm rot="20260975">
            <a:off x="4916971" y="2501456"/>
            <a:ext cx="594730" cy="634629"/>
          </a:xfrm>
          <a:prstGeom prst="irregularSeal1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85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NEW</a:t>
            </a: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35" name="Arrow: Up-Down 34">
            <a:extLst>
              <a:ext uri="{FF2B5EF4-FFF2-40B4-BE49-F238E27FC236}">
                <a16:creationId xmlns:a16="http://schemas.microsoft.com/office/drawing/2014/main" id="{8C8FDA8B-206B-A1D6-D5CD-EDC375447A74}"/>
              </a:ext>
            </a:extLst>
          </p:cNvPr>
          <p:cNvSpPr/>
          <p:nvPr/>
        </p:nvSpPr>
        <p:spPr>
          <a:xfrm>
            <a:off x="3331924" y="3543990"/>
            <a:ext cx="170505" cy="438748"/>
          </a:xfrm>
          <a:prstGeom prst="upDownArrow">
            <a:avLst/>
          </a:prstGeom>
          <a:solidFill>
            <a:srgbClr val="FF9E6D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</p:spTree>
    <p:extLst>
      <p:ext uri="{BB962C8B-B14F-4D97-AF65-F5344CB8AC3E}">
        <p14:creationId xmlns:p14="http://schemas.microsoft.com/office/powerpoint/2010/main" val="4195977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wo people with speech bubbles">
            <a:extLst>
              <a:ext uri="{FF2B5EF4-FFF2-40B4-BE49-F238E27FC236}">
                <a16:creationId xmlns:a16="http://schemas.microsoft.com/office/drawing/2014/main" id="{B3A48964-47F7-37AC-D4CA-33040D5C2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7" y="4448977"/>
            <a:ext cx="1715832" cy="2294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9A42B6-678A-3FA3-B3B7-6847A0A54B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0" y="418573"/>
            <a:ext cx="7466649" cy="716450"/>
          </a:xfrm>
        </p:spPr>
        <p:txBody>
          <a:bodyPr/>
          <a:lstStyle/>
          <a:p>
            <a:r>
              <a:rPr lang="en-US" altLang="zh-CN" sz="2200" dirty="0">
                <a:solidFill>
                  <a:schemeClr val="bg1"/>
                </a:solidFill>
              </a:rPr>
              <a:t>Benefits</a:t>
            </a:r>
            <a:r>
              <a:rPr lang="zh-CN" altLang="en-US" sz="2200" dirty="0">
                <a:solidFill>
                  <a:schemeClr val="bg1"/>
                </a:solidFill>
              </a:rPr>
              <a:t> </a:t>
            </a:r>
            <a:r>
              <a:rPr lang="en-US" altLang="zh-CN" sz="2200" dirty="0">
                <a:solidFill>
                  <a:schemeClr val="bg1"/>
                </a:solidFill>
              </a:rPr>
              <a:t>of </a:t>
            </a:r>
            <a:r>
              <a:rPr lang="en-HK" sz="2200" dirty="0">
                <a:solidFill>
                  <a:schemeClr val="bg1"/>
                </a:solidFill>
              </a:rPr>
              <a:t>USM</a:t>
            </a:r>
            <a:endParaRPr lang="en-HK" altLang="zh-TW" sz="2200" dirty="0">
              <a:solidFill>
                <a:schemeClr val="bg1"/>
              </a:solidFill>
            </a:endParaRPr>
          </a:p>
          <a:p>
            <a:endParaRPr lang="en-HK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8F9D6A4-F8E6-CF99-B198-4EB837B49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151862"/>
              </p:ext>
            </p:extLst>
          </p:nvPr>
        </p:nvGraphicFramePr>
        <p:xfrm>
          <a:off x="539750" y="1051281"/>
          <a:ext cx="8060191" cy="322551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{073A0DAA-6AF3-43AB-8588-CEC1D06C72B9}</a:tableStyleId>
              </a:tblPr>
              <a:tblGrid>
                <a:gridCol w="2614930">
                  <a:extLst>
                    <a:ext uri="{9D8B030D-6E8A-4147-A177-3AD203B41FA5}">
                      <a16:colId xmlns:a16="http://schemas.microsoft.com/office/drawing/2014/main" val="4081795093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1355669726"/>
                    </a:ext>
                  </a:extLst>
                </a:gridCol>
                <a:gridCol w="2839221">
                  <a:extLst>
                    <a:ext uri="{9D8B030D-6E8A-4147-A177-3AD203B41FA5}">
                      <a16:colId xmlns:a16="http://schemas.microsoft.com/office/drawing/2014/main" val="153545460"/>
                    </a:ext>
                  </a:extLst>
                </a:gridCol>
              </a:tblGrid>
              <a:tr h="406111">
                <a:tc>
                  <a:txBody>
                    <a:bodyPr/>
                    <a:lstStyle/>
                    <a:p>
                      <a:pPr algn="ctr"/>
                      <a:r>
                        <a:rPr lang="en-HK" sz="1400" b="1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Investors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400" b="1" kern="1200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Issuers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1" kern="1200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Other </a:t>
                      </a:r>
                      <a:r>
                        <a:rPr lang="en-HK" sz="1400" b="1" kern="1200" dirty="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Market Participants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332907"/>
                  </a:ext>
                </a:extLst>
              </a:tr>
              <a:tr h="541020">
                <a:tc>
                  <a:txBody>
                    <a:bodyPr/>
                    <a:lstStyle/>
                    <a:p>
                      <a:pPr algn="ctr"/>
                      <a:r>
                        <a:rPr lang="en-HK" sz="1400" b="1" dirty="0">
                          <a:solidFill>
                            <a:srgbClr val="000000"/>
                          </a:solidFill>
                        </a:rPr>
                        <a:t>Option to Enjoy Both Better Investor Protection and Trading Convenience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400" b="1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Enhanced Corporate Governance and Investor Engagement</a:t>
                      </a:r>
                      <a:endParaRPr lang="en-HK" altLang="zh-TW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altLang="zh-TW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HK" sz="1400" b="1" dirty="0">
                          <a:solidFill>
                            <a:srgbClr val="000000"/>
                          </a:solidFill>
                        </a:rPr>
                        <a:t>More Efficient, Digitalised and Greener Markets</a:t>
                      </a:r>
                      <a:endParaRPr lang="en-HK" altLang="zh-TW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altLang="zh-TW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HK" altLang="zh-TW" sz="1400" b="1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182801"/>
                  </a:ext>
                </a:extLst>
              </a:tr>
              <a:tr h="478436"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HK" sz="1400" dirty="0">
                          <a:solidFill>
                            <a:srgbClr val="000000"/>
                          </a:solidFill>
                        </a:rPr>
                        <a:t>the option to hold securities in investors’ own names </a:t>
                      </a:r>
                      <a:r>
                        <a:rPr lang="en-HK" sz="1400" b="1" i="1" u="sng" dirty="0">
                          <a:solidFill>
                            <a:srgbClr val="000000"/>
                          </a:solidFill>
                        </a:rPr>
                        <a:t>and</a:t>
                      </a:r>
                      <a:r>
                        <a:rPr lang="en-HK" sz="1400" dirty="0">
                          <a:solidFill>
                            <a:srgbClr val="000000"/>
                          </a:solidFill>
                        </a:rPr>
                        <a:t> without paper certificates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HK" sz="1400" dirty="0">
                          <a:solidFill>
                            <a:srgbClr val="000000"/>
                          </a:solidFill>
                        </a:rPr>
                        <a:t>full shareholder rights and</a:t>
                      </a:r>
                      <a:r>
                        <a:rPr lang="zh-TW" altLang="en-US" sz="1400" dirty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n-HK" sz="1400" dirty="0">
                          <a:solidFill>
                            <a:srgbClr val="000000"/>
                          </a:solidFill>
                        </a:rPr>
                        <a:t>the convenience of managing and trading securities electronically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HK" sz="14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potential for greater shareholder transparency leading </a:t>
                      </a:r>
                      <a:r>
                        <a:rPr lang="en-HK" sz="1400" strike="noStrike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to better</a:t>
                      </a:r>
                      <a:r>
                        <a:rPr lang="en-HK" sz="14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investor communication and enhanced corporate governance</a:t>
                      </a:r>
                    </a:p>
                    <a:p>
                      <a:pPr marL="285750" marR="0" lvl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en-HK" sz="1400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HK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HK" sz="14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more opportunities for straight-through-processing and greener markets</a:t>
                      </a:r>
                    </a:p>
                    <a:p>
                      <a:pPr marL="171450" marR="0" lvl="0" indent="-1714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HK" sz="14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further elevate Hong Kong’s </a:t>
                      </a:r>
                      <a:r>
                        <a:rPr lang="en-HK" sz="1400" b="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market </a:t>
                      </a:r>
                      <a:r>
                        <a:rPr lang="en-HK" sz="1400" kern="1200" dirty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infrastructure, thus reinforcing its competitiveness and status as an IFC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51747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16F3609-D0E9-CE84-59F5-4709DC20A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pic>
        <p:nvPicPr>
          <p:cNvPr id="6" name="Picture 5" descr="Person using laptop computer">
            <a:extLst>
              <a:ext uri="{FF2B5EF4-FFF2-40B4-BE49-F238E27FC236}">
                <a16:creationId xmlns:a16="http://schemas.microsoft.com/office/drawing/2014/main" id="{52001FF1-55D3-5FAA-EDB2-9BCB2F92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50" y="4734520"/>
            <a:ext cx="3247480" cy="1866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 descr="Fingerprint scanning machine">
            <a:extLst>
              <a:ext uri="{FF2B5EF4-FFF2-40B4-BE49-F238E27FC236}">
                <a16:creationId xmlns:a16="http://schemas.microsoft.com/office/drawing/2014/main" id="{042E1E26-0187-26CB-8C34-6F9336351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908" y="4666986"/>
            <a:ext cx="2881521" cy="1921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00780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34D1A50-23BD-D47C-FDC3-50CD477EFD0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HK" sz="2200" dirty="0"/>
              <a:t>Legislative framework</a:t>
            </a:r>
          </a:p>
          <a:p>
            <a:endParaRPr lang="en-HK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3068B3A5-57E6-BB6E-F818-975EBB0F1D9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3684401"/>
              </p:ext>
            </p:extLst>
          </p:nvPr>
        </p:nvGraphicFramePr>
        <p:xfrm>
          <a:off x="539750" y="937260"/>
          <a:ext cx="7857490" cy="53111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Explosion 1 85">
            <a:extLst>
              <a:ext uri="{FF2B5EF4-FFF2-40B4-BE49-F238E27FC236}">
                <a16:creationId xmlns:a16="http://schemas.microsoft.com/office/drawing/2014/main" id="{E1ED640D-A30A-E43B-4B75-C960681ED786}"/>
              </a:ext>
            </a:extLst>
          </p:cNvPr>
          <p:cNvSpPr/>
          <p:nvPr/>
        </p:nvSpPr>
        <p:spPr>
          <a:xfrm rot="20260975">
            <a:off x="7181400" y="2429365"/>
            <a:ext cx="593906" cy="530674"/>
          </a:xfrm>
          <a:prstGeom prst="irregularSeal1">
            <a:avLst/>
          </a:prstGeom>
          <a:solidFill>
            <a:schemeClr val="accent2">
              <a:lumMod val="75000"/>
            </a:schemeClr>
          </a:solidFill>
          <a:ln w="9525" cap="flat" cmpd="sng" algn="ctr">
            <a:solidFill>
              <a:srgbClr val="FFFF00"/>
            </a:solidFill>
            <a:prstDash val="solid"/>
          </a:ln>
          <a:effectLst/>
        </p:spPr>
        <p:txBody>
          <a:bodyPr wrap="none" rtlCol="0" anchor="ctr"/>
          <a:lstStyle/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HK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HK" sz="850" b="1" i="0" u="none" strike="noStrike" kern="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</a:rPr>
              <a:t>NEW</a:t>
            </a:r>
          </a:p>
          <a:p>
            <a:pPr marL="0" marR="0" lvl="0" indent="0" algn="ctr" defTabSz="45712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85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DD365E-9696-8D02-5A89-5C94213871ED}"/>
              </a:ext>
            </a:extLst>
          </p:cNvPr>
          <p:cNvSpPr txBox="1"/>
          <p:nvPr/>
        </p:nvSpPr>
        <p:spPr>
          <a:xfrm>
            <a:off x="539750" y="6293553"/>
            <a:ext cx="7918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All USM related legislation has been </a:t>
            </a:r>
            <a:r>
              <a:rPr kumimoji="0" lang="en-HK" sz="1400" b="1" i="0" u="none" strike="noStrike" kern="0" cap="none" spc="0" normalizeH="0" baseline="0" noProof="0" dirty="0">
                <a:ln>
                  <a:noFill/>
                </a:ln>
                <a:solidFill>
                  <a:srgbClr val="008D84"/>
                </a:solidFill>
                <a:effectLst/>
                <a:uLnTx/>
                <a:uFillTx/>
              </a:rPr>
              <a:t>enacted</a:t>
            </a:r>
            <a:r>
              <a:rPr kumimoji="0" lang="en-HK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 but </a:t>
            </a:r>
            <a:r>
              <a:rPr kumimoji="0" lang="en-HK" sz="1400" b="1" i="0" u="none" strike="noStrike" kern="0" cap="none" spc="0" normalizeH="0" baseline="0" noProof="0" dirty="0">
                <a:ln>
                  <a:noFill/>
                </a:ln>
                <a:solidFill>
                  <a:srgbClr val="008D84"/>
                </a:solidFill>
                <a:effectLst/>
                <a:uLnTx/>
                <a:uFillTx/>
              </a:rPr>
              <a:t>not yet come into effect</a:t>
            </a:r>
            <a:r>
              <a:rPr kumimoji="0" lang="en-HK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26817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9FB026-4AF5-73E3-D69D-C209597CF1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9750" y="288717"/>
            <a:ext cx="7466649" cy="716450"/>
          </a:xfrm>
        </p:spPr>
        <p:txBody>
          <a:bodyPr/>
          <a:lstStyle/>
          <a:p>
            <a:r>
              <a:rPr lang="en-HK" sz="2200" dirty="0">
                <a:solidFill>
                  <a:schemeClr val="bg1"/>
                </a:solidFill>
              </a:rPr>
              <a:t>USM Rules &amp; ASR Rules – key matters</a:t>
            </a:r>
            <a:endParaRPr lang="en-HK" dirty="0"/>
          </a:p>
          <a:p>
            <a:endParaRPr lang="en-HK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B1F6B0-D3BD-F9BD-0106-79379C140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AA99D6B1-0FC2-5A85-4943-3453672950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679863"/>
              </p:ext>
            </p:extLst>
          </p:nvPr>
        </p:nvGraphicFramePr>
        <p:xfrm>
          <a:off x="-710284" y="735888"/>
          <a:ext cx="6326223" cy="4278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BF30A99-0BE3-7661-E0C6-5533615A45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4336260"/>
              </p:ext>
            </p:extLst>
          </p:nvPr>
        </p:nvGraphicFramePr>
        <p:xfrm>
          <a:off x="3398520" y="2068497"/>
          <a:ext cx="6560696" cy="4519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895331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8C38AFA-0689-C81E-2208-5E2472480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38675" y="450000"/>
            <a:ext cx="7466649" cy="716450"/>
          </a:xfrm>
        </p:spPr>
        <p:txBody>
          <a:bodyPr/>
          <a:lstStyle/>
          <a:p>
            <a:r>
              <a:rPr lang="en-HK" sz="2200" dirty="0">
                <a:latin typeface="+mn-lt"/>
              </a:rPr>
              <a:t>Implementation timeline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E947A2-5C32-6BDA-4A42-CD8304F5647B}"/>
              </a:ext>
            </a:extLst>
          </p:cNvPr>
          <p:cNvSpPr txBox="1"/>
          <p:nvPr/>
        </p:nvSpPr>
        <p:spPr>
          <a:xfrm>
            <a:off x="695417" y="976800"/>
            <a:ext cx="76099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r>
              <a:rPr lang="en-HK" sz="1400" b="0" dirty="0">
                <a:solidFill>
                  <a:srgbClr val="000000"/>
                </a:solidFill>
              </a:rPr>
              <a:t>Subject to market readiness, we are working towards implementing the USM regime in </a:t>
            </a:r>
            <a:r>
              <a:rPr lang="en-HK" sz="1400" b="1" dirty="0">
                <a:solidFill>
                  <a:srgbClr val="008D84"/>
                </a:solidFill>
              </a:rPr>
              <a:t>early 2026</a:t>
            </a:r>
            <a:r>
              <a:rPr lang="en-HK" sz="1400" dirty="0">
                <a:solidFill>
                  <a:srgbClr val="000000"/>
                </a:solidFill>
              </a:rPr>
              <a:t>. </a:t>
            </a:r>
          </a:p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v"/>
              <a:tabLst>
                <a:tab pos="344488" algn="l"/>
              </a:tabLst>
              <a:defRPr/>
            </a:pPr>
            <a:endParaRPr lang="en-HK" altLang="zh-TW" sz="1400" b="0" dirty="0">
              <a:solidFill>
                <a:srgbClr val="000000"/>
              </a:solidFill>
            </a:endParaRPr>
          </a:p>
          <a:p>
            <a:pPr marL="285750" indent="-285750" algn="just"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r>
              <a:rPr lang="en-HK" sz="1400" b="0" dirty="0">
                <a:solidFill>
                  <a:srgbClr val="000000"/>
                </a:solidFill>
              </a:rPr>
              <a:t>Prescribed securities constituted under the laws of </a:t>
            </a:r>
            <a:r>
              <a:rPr lang="en-HK" sz="1400" b="1" dirty="0">
                <a:solidFill>
                  <a:srgbClr val="008D84"/>
                </a:solidFill>
              </a:rPr>
              <a:t>four key jurisdictions </a:t>
            </a:r>
            <a:r>
              <a:rPr lang="en-HK" sz="1400" b="0" dirty="0">
                <a:solidFill>
                  <a:srgbClr val="000000"/>
                </a:solidFill>
              </a:rPr>
              <a:t>(</a:t>
            </a:r>
            <a:r>
              <a:rPr lang="en-HK" sz="1400" b="0" dirty="0" err="1">
                <a:solidFill>
                  <a:srgbClr val="000000"/>
                </a:solidFill>
              </a:rPr>
              <a:t>ie</a:t>
            </a:r>
            <a:r>
              <a:rPr lang="en-HK" sz="1400" b="0" dirty="0">
                <a:solidFill>
                  <a:srgbClr val="000000"/>
                </a:solidFill>
              </a:rPr>
              <a:t>, Bermuda, Cayman Islands, Hong Kong and Mainland China) and that are first listed after the regime is implemented (</a:t>
            </a:r>
            <a:r>
              <a:rPr lang="en-HK" sz="1400" b="0" dirty="0" err="1">
                <a:solidFill>
                  <a:srgbClr val="000000"/>
                </a:solidFill>
              </a:rPr>
              <a:t>ie</a:t>
            </a:r>
            <a:r>
              <a:rPr lang="en-HK" sz="1400" b="0" dirty="0">
                <a:solidFill>
                  <a:srgbClr val="000000"/>
                </a:solidFill>
              </a:rPr>
              <a:t>, </a:t>
            </a:r>
            <a:r>
              <a:rPr lang="en-HK" sz="1400" b="1" dirty="0">
                <a:solidFill>
                  <a:srgbClr val="008D84"/>
                </a:solidFill>
              </a:rPr>
              <a:t>IPO securities</a:t>
            </a:r>
            <a:r>
              <a:rPr lang="en-HK" sz="1400" b="0" dirty="0">
                <a:solidFill>
                  <a:srgbClr val="000000"/>
                </a:solidFill>
              </a:rPr>
              <a:t>) will have to be in uncertificated form </a:t>
            </a:r>
            <a:r>
              <a:rPr lang="en-US" altLang="zh-CN" sz="1400" b="0" dirty="0">
                <a:solidFill>
                  <a:srgbClr val="000000"/>
                </a:solidFill>
              </a:rPr>
              <a:t>from the time of their listing unless (on the basis of exceptional circumstances) a deferral is permitted by the Stock Exchange of Hong K</a:t>
            </a:r>
            <a:r>
              <a:rPr lang="en-HK" altLang="zh-CN" sz="1400" dirty="0" err="1">
                <a:solidFill>
                  <a:srgbClr val="000000"/>
                </a:solidFill>
              </a:rPr>
              <a:t>ong</a:t>
            </a:r>
            <a:r>
              <a:rPr lang="en-HK" altLang="zh-CN" sz="1400" dirty="0">
                <a:solidFill>
                  <a:srgbClr val="000000"/>
                </a:solidFill>
              </a:rPr>
              <a:t> (SEHK).</a:t>
            </a:r>
          </a:p>
          <a:p>
            <a:pPr marL="285750" indent="-285750" algn="just"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endParaRPr lang="en-HK" sz="1400" b="0" dirty="0">
              <a:solidFill>
                <a:srgbClr val="000000"/>
              </a:solidFill>
            </a:endParaRPr>
          </a:p>
          <a:p>
            <a: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r>
              <a:rPr lang="en-HK" sz="1400" b="0" dirty="0">
                <a:solidFill>
                  <a:srgbClr val="000000"/>
                </a:solidFill>
              </a:rPr>
              <a:t>Prescribed securities constituted under the laws of the aforesaid </a:t>
            </a:r>
            <a:r>
              <a:rPr lang="en-HK" sz="1400" b="1" dirty="0">
                <a:solidFill>
                  <a:srgbClr val="008D84"/>
                </a:solidFill>
              </a:rPr>
              <a:t>four key jurisdictions</a:t>
            </a:r>
            <a:r>
              <a:rPr lang="en-HK" sz="1400" b="0" dirty="0">
                <a:solidFill>
                  <a:srgbClr val="008D84"/>
                </a:solidFill>
              </a:rPr>
              <a:t> </a:t>
            </a:r>
            <a:r>
              <a:rPr lang="en-HK" sz="1400" b="0" dirty="0">
                <a:solidFill>
                  <a:srgbClr val="000000"/>
                </a:solidFill>
              </a:rPr>
              <a:t>and that are </a:t>
            </a:r>
            <a:r>
              <a:rPr lang="en-HK" sz="1400" b="1" dirty="0">
                <a:solidFill>
                  <a:srgbClr val="008D84"/>
                </a:solidFill>
              </a:rPr>
              <a:t>already listed</a:t>
            </a:r>
            <a:r>
              <a:rPr lang="en-HK" sz="1400" b="0" dirty="0">
                <a:solidFill>
                  <a:srgbClr val="000000"/>
                </a:solidFill>
              </a:rPr>
              <a:t> when USM is implemented, will have to participate in the USM regime within five years.</a:t>
            </a:r>
            <a:r>
              <a:rPr lang="zh-TW" altLang="en-US" sz="1400" b="0" dirty="0">
                <a:solidFill>
                  <a:srgbClr val="000000"/>
                </a:solidFill>
              </a:rPr>
              <a:t> </a:t>
            </a:r>
            <a:endParaRPr lang="en-HK" altLang="zh-TW" sz="1400" b="0" dirty="0">
              <a:solidFill>
                <a:srgbClr val="000000"/>
              </a:solidFill>
            </a:endParaRPr>
          </a:p>
          <a:p>
            <a:pPr marL="285750" marR="0" lvl="0" indent="-285750" algn="just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endParaRPr lang="en-HK" altLang="zh-TW" sz="1400" b="0" dirty="0">
              <a:solidFill>
                <a:srgbClr val="000000"/>
              </a:solidFill>
            </a:endParaRPr>
          </a:p>
          <a:p>
            <a:pPr marL="285750" indent="-285750" algn="just">
              <a:spcBef>
                <a:spcPts val="0"/>
              </a:spcBef>
              <a:buSzPts val="1200"/>
              <a:buFont typeface="Wingdings" panose="05000000000000000000" pitchFamily="2" charset="2"/>
              <a:buChar char="v"/>
              <a:tabLst>
                <a:tab pos="720090" algn="l"/>
              </a:tabLst>
              <a:defRPr/>
            </a:pPr>
            <a:r>
              <a:rPr lang="en-HK" sz="1400" b="0" dirty="0">
                <a:solidFill>
                  <a:srgbClr val="000000"/>
                </a:solidFill>
              </a:rPr>
              <a:t>Actual deadline / participating date for individual securities will be decided by 3 parties, ie, the ASR concerned, HKSCC and SEHK. </a:t>
            </a:r>
            <a:r>
              <a:rPr lang="en-HK" sz="1400" b="1" dirty="0">
                <a:solidFill>
                  <a:srgbClr val="008D84"/>
                </a:solidFill>
              </a:rPr>
              <a:t>Issuers should approach their share registrars ASAP to start discussing their respective participation dates.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96EFD5-B08D-0C9D-2DBD-1F959A22E5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656" y="270000"/>
            <a:ext cx="600000" cy="360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9ED76D7-4B13-3CAA-CE7D-B944512A8D43}"/>
              </a:ext>
            </a:extLst>
          </p:cNvPr>
          <p:cNvGrpSpPr/>
          <p:nvPr/>
        </p:nvGrpSpPr>
        <p:grpSpPr>
          <a:xfrm>
            <a:off x="742281" y="4730479"/>
            <a:ext cx="7707375" cy="380083"/>
            <a:chOff x="7468" y="0"/>
            <a:chExt cx="7651968" cy="380083"/>
          </a:xfrm>
        </p:grpSpPr>
        <p:sp>
          <p:nvSpPr>
            <p:cNvPr id="6" name="Arrow: Chevron 5">
              <a:extLst>
                <a:ext uri="{FF2B5EF4-FFF2-40B4-BE49-F238E27FC236}">
                  <a16:creationId xmlns:a16="http://schemas.microsoft.com/office/drawing/2014/main" id="{9F050322-A348-61D6-827F-91491778D75F}"/>
                </a:ext>
              </a:extLst>
            </p:cNvPr>
            <p:cNvSpPr/>
            <p:nvPr/>
          </p:nvSpPr>
          <p:spPr>
            <a:xfrm>
              <a:off x="7468" y="0"/>
              <a:ext cx="7651968" cy="380083"/>
            </a:xfrm>
            <a:prstGeom prst="chevron">
              <a:avLst/>
            </a:prstGeom>
            <a:solidFill>
              <a:srgbClr val="E0FCF1"/>
            </a:solidFill>
            <a:ln>
              <a:solidFill>
                <a:schemeClr val="bg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HK"/>
            </a:p>
          </p:txBody>
        </p:sp>
        <p:sp>
          <p:nvSpPr>
            <p:cNvPr id="7" name="Arrow: Chevron 4">
              <a:extLst>
                <a:ext uri="{FF2B5EF4-FFF2-40B4-BE49-F238E27FC236}">
                  <a16:creationId xmlns:a16="http://schemas.microsoft.com/office/drawing/2014/main" id="{53C5C44F-DBCC-14BE-C705-3B5F9BD86B8F}"/>
                </a:ext>
              </a:extLst>
            </p:cNvPr>
            <p:cNvSpPr txBox="1"/>
            <p:nvPr/>
          </p:nvSpPr>
          <p:spPr>
            <a:xfrm>
              <a:off x="197510" y="0"/>
              <a:ext cx="7271885" cy="380083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8006" tIns="16002" rIns="16002" bIns="16002" numCol="1" spcCol="1270" anchor="ctr" anchorCtr="0">
              <a:noAutofit/>
            </a:bodyPr>
            <a:lstStyle/>
            <a:p>
              <a:pPr marL="0" lvl="0" indent="0" algn="l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None/>
              </a:pPr>
              <a:r>
                <a:rPr lang="en-GB" sz="1200" b="1" kern="1200" baseline="0" dirty="0">
                  <a:solidFill>
                    <a:srgbClr val="000000"/>
                  </a:solidFill>
                </a:rPr>
                <a:t>Early 2026                                                                                                                                     Early 2031</a:t>
              </a:r>
              <a:endParaRPr lang="en-GB" sz="1200" b="1" kern="120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A5226DF-71E3-5D77-40B5-0DDFD138966F}"/>
              </a:ext>
            </a:extLst>
          </p:cNvPr>
          <p:cNvGrpSpPr/>
          <p:nvPr/>
        </p:nvGrpSpPr>
        <p:grpSpPr>
          <a:xfrm>
            <a:off x="742281" y="5305804"/>
            <a:ext cx="7659437" cy="1108678"/>
            <a:chOff x="760782" y="5305804"/>
            <a:chExt cx="7659437" cy="110867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6B2791-9CEE-84B3-2AD9-D5655E12F9F5}"/>
                </a:ext>
              </a:extLst>
            </p:cNvPr>
            <p:cNvGrpSpPr/>
            <p:nvPr/>
          </p:nvGrpSpPr>
          <p:grpSpPr>
            <a:xfrm>
              <a:off x="760782" y="5305805"/>
              <a:ext cx="1048257" cy="1108677"/>
              <a:chOff x="1105451" y="5305805"/>
              <a:chExt cx="1048257" cy="1108677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4F43F2F3-E15C-A9D3-C6FD-2870DDDD50E2}"/>
                  </a:ext>
                </a:extLst>
              </p:cNvPr>
              <p:cNvSpPr/>
              <p:nvPr/>
            </p:nvSpPr>
            <p:spPr>
              <a:xfrm>
                <a:off x="1105451" y="5305805"/>
                <a:ext cx="1048257" cy="419302"/>
              </a:xfrm>
              <a:custGeom>
                <a:avLst/>
                <a:gdLst>
                  <a:gd name="connsiteX0" fmla="*/ 0 w 1048257"/>
                  <a:gd name="connsiteY0" fmla="*/ 0 h 419302"/>
                  <a:gd name="connsiteX1" fmla="*/ 1048257 w 1048257"/>
                  <a:gd name="connsiteY1" fmla="*/ 0 h 419302"/>
                  <a:gd name="connsiteX2" fmla="*/ 1048257 w 1048257"/>
                  <a:gd name="connsiteY2" fmla="*/ 419302 h 419302"/>
                  <a:gd name="connsiteX3" fmla="*/ 0 w 1048257"/>
                  <a:gd name="connsiteY3" fmla="*/ 419302 h 419302"/>
                  <a:gd name="connsiteX4" fmla="*/ 0 w 1048257"/>
                  <a:gd name="connsiteY4" fmla="*/ 0 h 41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419302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419302"/>
                    </a:lnTo>
                    <a:lnTo>
                      <a:pt x="0" y="4193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HK" sz="1500" b="1" kern="1200" dirty="0">
                    <a:solidFill>
                      <a:schemeClr val="bg2"/>
                    </a:solidFill>
                  </a:rPr>
                  <a:t>1</a:t>
                </a:r>
                <a:r>
                  <a:rPr lang="en-HK" sz="1500" b="1" kern="1200" baseline="30000" dirty="0">
                    <a:solidFill>
                      <a:schemeClr val="bg2"/>
                    </a:solidFill>
                  </a:rPr>
                  <a:t>st</a:t>
                </a:r>
                <a:r>
                  <a:rPr lang="en-HK" sz="1500" b="1" kern="1200" dirty="0">
                    <a:solidFill>
                      <a:schemeClr val="bg2"/>
                    </a:solidFill>
                  </a:rPr>
                  <a:t> batch</a:t>
                </a: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9AE31111-2883-88B2-209B-9276220D4DF0}"/>
                  </a:ext>
                </a:extLst>
              </p:cNvPr>
              <p:cNvSpPr/>
              <p:nvPr/>
            </p:nvSpPr>
            <p:spPr>
              <a:xfrm>
                <a:off x="1105451" y="5694533"/>
                <a:ext cx="1048257" cy="719949"/>
              </a:xfrm>
              <a:custGeom>
                <a:avLst/>
                <a:gdLst>
                  <a:gd name="connsiteX0" fmla="*/ 0 w 1048257"/>
                  <a:gd name="connsiteY0" fmla="*/ 0 h 719949"/>
                  <a:gd name="connsiteX1" fmla="*/ 1048257 w 1048257"/>
                  <a:gd name="connsiteY1" fmla="*/ 0 h 719949"/>
                  <a:gd name="connsiteX2" fmla="*/ 1048257 w 1048257"/>
                  <a:gd name="connsiteY2" fmla="*/ 719949 h 719949"/>
                  <a:gd name="connsiteX3" fmla="*/ 0 w 1048257"/>
                  <a:gd name="connsiteY3" fmla="*/ 719949 h 719949"/>
                  <a:gd name="connsiteX4" fmla="*/ 0 w 1048257"/>
                  <a:gd name="connsiteY4" fmla="*/ 0 h 71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719949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719949"/>
                    </a:lnTo>
                    <a:lnTo>
                      <a:pt x="0" y="7199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74" tIns="58674" rIns="78232" bIns="88011" numCol="1" spcCol="1270" anchor="t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A1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B1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…</a:t>
                </a:r>
                <a:r>
                  <a:rPr lang="en-HK" sz="1200" kern="1200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947C4A4-5866-6828-0F1A-C97EACC55FA1}"/>
                </a:ext>
              </a:extLst>
            </p:cNvPr>
            <p:cNvGrpSpPr/>
            <p:nvPr/>
          </p:nvGrpSpPr>
          <p:grpSpPr>
            <a:xfrm>
              <a:off x="2083018" y="5305805"/>
              <a:ext cx="1048257" cy="1108677"/>
              <a:chOff x="2300464" y="5305805"/>
              <a:chExt cx="1048257" cy="1108677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03AAFFA3-6962-9F3D-931A-493AE9EEF833}"/>
                  </a:ext>
                </a:extLst>
              </p:cNvPr>
              <p:cNvSpPr/>
              <p:nvPr/>
            </p:nvSpPr>
            <p:spPr>
              <a:xfrm>
                <a:off x="2300464" y="5305805"/>
                <a:ext cx="1048257" cy="419302"/>
              </a:xfrm>
              <a:custGeom>
                <a:avLst/>
                <a:gdLst>
                  <a:gd name="connsiteX0" fmla="*/ 0 w 1048257"/>
                  <a:gd name="connsiteY0" fmla="*/ 0 h 419302"/>
                  <a:gd name="connsiteX1" fmla="*/ 1048257 w 1048257"/>
                  <a:gd name="connsiteY1" fmla="*/ 0 h 419302"/>
                  <a:gd name="connsiteX2" fmla="*/ 1048257 w 1048257"/>
                  <a:gd name="connsiteY2" fmla="*/ 419302 h 419302"/>
                  <a:gd name="connsiteX3" fmla="*/ 0 w 1048257"/>
                  <a:gd name="connsiteY3" fmla="*/ 419302 h 419302"/>
                  <a:gd name="connsiteX4" fmla="*/ 0 w 1048257"/>
                  <a:gd name="connsiteY4" fmla="*/ 0 h 41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419302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419302"/>
                    </a:lnTo>
                    <a:lnTo>
                      <a:pt x="0" y="4193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HK" sz="1500" b="1" kern="1200" dirty="0">
                    <a:solidFill>
                      <a:schemeClr val="bg2"/>
                    </a:solidFill>
                  </a:rPr>
                  <a:t>2</a:t>
                </a:r>
                <a:r>
                  <a:rPr lang="en-HK" sz="1500" b="1" kern="1200" baseline="30000" dirty="0">
                    <a:solidFill>
                      <a:schemeClr val="bg2"/>
                    </a:solidFill>
                  </a:rPr>
                  <a:t>nd</a:t>
                </a:r>
                <a:r>
                  <a:rPr lang="en-HK" sz="1500" b="1" kern="1200" dirty="0">
                    <a:solidFill>
                      <a:schemeClr val="bg2"/>
                    </a:solidFill>
                  </a:rPr>
                  <a:t> batch</a:t>
                </a: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8449BA0-2FE3-0458-86D4-7FC29EC03A98}"/>
                  </a:ext>
                </a:extLst>
              </p:cNvPr>
              <p:cNvSpPr/>
              <p:nvPr/>
            </p:nvSpPr>
            <p:spPr>
              <a:xfrm>
                <a:off x="2300464" y="5694533"/>
                <a:ext cx="1048257" cy="719949"/>
              </a:xfrm>
              <a:custGeom>
                <a:avLst/>
                <a:gdLst>
                  <a:gd name="connsiteX0" fmla="*/ 0 w 1048257"/>
                  <a:gd name="connsiteY0" fmla="*/ 0 h 719949"/>
                  <a:gd name="connsiteX1" fmla="*/ 1048257 w 1048257"/>
                  <a:gd name="connsiteY1" fmla="*/ 0 h 719949"/>
                  <a:gd name="connsiteX2" fmla="*/ 1048257 w 1048257"/>
                  <a:gd name="connsiteY2" fmla="*/ 719949 h 719949"/>
                  <a:gd name="connsiteX3" fmla="*/ 0 w 1048257"/>
                  <a:gd name="connsiteY3" fmla="*/ 719949 h 719949"/>
                  <a:gd name="connsiteX4" fmla="*/ 0 w 1048257"/>
                  <a:gd name="connsiteY4" fmla="*/ 0 h 719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719949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719949"/>
                    </a:lnTo>
                    <a:lnTo>
                      <a:pt x="0" y="719949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74" tIns="58674" rIns="78232" bIns="88011" numCol="1" spcCol="1270" anchor="t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A2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B2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…</a:t>
                </a:r>
                <a:endParaRPr lang="en-HK" sz="1100" kern="12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53056DE-BE51-D04E-60F3-C390B6FC22D3}"/>
                </a:ext>
              </a:extLst>
            </p:cNvPr>
            <p:cNvGrpSpPr/>
            <p:nvPr/>
          </p:nvGrpSpPr>
          <p:grpSpPr>
            <a:xfrm>
              <a:off x="3405254" y="5305804"/>
              <a:ext cx="1048257" cy="1108677"/>
              <a:chOff x="3495477" y="5321093"/>
              <a:chExt cx="1048257" cy="1078102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CCB58A2-EF7C-DEB4-EF36-408355FE824C}"/>
                  </a:ext>
                </a:extLst>
              </p:cNvPr>
              <p:cNvSpPr/>
              <p:nvPr/>
            </p:nvSpPr>
            <p:spPr>
              <a:xfrm>
                <a:off x="3495477" y="5321093"/>
                <a:ext cx="1048257" cy="419302"/>
              </a:xfrm>
              <a:custGeom>
                <a:avLst/>
                <a:gdLst>
                  <a:gd name="connsiteX0" fmla="*/ 0 w 1048257"/>
                  <a:gd name="connsiteY0" fmla="*/ 0 h 419302"/>
                  <a:gd name="connsiteX1" fmla="*/ 1048257 w 1048257"/>
                  <a:gd name="connsiteY1" fmla="*/ 0 h 419302"/>
                  <a:gd name="connsiteX2" fmla="*/ 1048257 w 1048257"/>
                  <a:gd name="connsiteY2" fmla="*/ 419302 h 419302"/>
                  <a:gd name="connsiteX3" fmla="*/ 0 w 1048257"/>
                  <a:gd name="connsiteY3" fmla="*/ 419302 h 419302"/>
                  <a:gd name="connsiteX4" fmla="*/ 0 w 1048257"/>
                  <a:gd name="connsiteY4" fmla="*/ 0 h 41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419302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419302"/>
                    </a:lnTo>
                    <a:lnTo>
                      <a:pt x="0" y="4193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HK" sz="1500" b="1" kern="1200" dirty="0">
                    <a:solidFill>
                      <a:schemeClr val="bg2"/>
                    </a:solidFill>
                  </a:rPr>
                  <a:t>3</a:t>
                </a:r>
                <a:r>
                  <a:rPr lang="en-HK" sz="1500" b="1" kern="1200" baseline="30000" dirty="0">
                    <a:solidFill>
                      <a:schemeClr val="bg2"/>
                    </a:solidFill>
                  </a:rPr>
                  <a:t>rd</a:t>
                </a:r>
                <a:r>
                  <a:rPr lang="en-HK" sz="1500" b="1" kern="1200" dirty="0">
                    <a:solidFill>
                      <a:schemeClr val="bg2"/>
                    </a:solidFill>
                  </a:rPr>
                  <a:t> batch</a:t>
                </a: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96FD25D0-6A4F-0D83-82A2-C9D01C7CE3E0}"/>
                  </a:ext>
                </a:extLst>
              </p:cNvPr>
              <p:cNvSpPr/>
              <p:nvPr/>
            </p:nvSpPr>
            <p:spPr>
              <a:xfrm>
                <a:off x="3495477" y="5740395"/>
                <a:ext cx="1048257" cy="658800"/>
              </a:xfrm>
              <a:custGeom>
                <a:avLst/>
                <a:gdLst>
                  <a:gd name="connsiteX0" fmla="*/ 0 w 1048257"/>
                  <a:gd name="connsiteY0" fmla="*/ 0 h 658800"/>
                  <a:gd name="connsiteX1" fmla="*/ 1048257 w 1048257"/>
                  <a:gd name="connsiteY1" fmla="*/ 0 h 658800"/>
                  <a:gd name="connsiteX2" fmla="*/ 1048257 w 1048257"/>
                  <a:gd name="connsiteY2" fmla="*/ 658800 h 658800"/>
                  <a:gd name="connsiteX3" fmla="*/ 0 w 1048257"/>
                  <a:gd name="connsiteY3" fmla="*/ 658800 h 658800"/>
                  <a:gd name="connsiteX4" fmla="*/ 0 w 1048257"/>
                  <a:gd name="connsiteY4" fmla="*/ 0 h 6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658800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658800"/>
                    </a:lnTo>
                    <a:lnTo>
                      <a:pt x="0" y="6588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74" tIns="58674" rIns="78232" bIns="88011" numCol="1" spcCol="1270" anchor="t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A3 </a:t>
                </a:r>
                <a:endParaRPr lang="en-HK" sz="1100" kern="1200" dirty="0"/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B3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…</a:t>
                </a:r>
                <a:endParaRPr lang="en-HK" sz="1100" kern="1200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662B6AE-42B7-8B9B-07E1-7F48F7DCB6F1}"/>
                </a:ext>
              </a:extLst>
            </p:cNvPr>
            <p:cNvGrpSpPr/>
            <p:nvPr/>
          </p:nvGrpSpPr>
          <p:grpSpPr>
            <a:xfrm>
              <a:off x="4727490" y="5305804"/>
              <a:ext cx="1048257" cy="1108677"/>
              <a:chOff x="4690490" y="5321093"/>
              <a:chExt cx="1048257" cy="1078102"/>
            </a:xfrm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1EAB648-745A-E32C-C037-D8615CEDA4E2}"/>
                  </a:ext>
                </a:extLst>
              </p:cNvPr>
              <p:cNvSpPr/>
              <p:nvPr/>
            </p:nvSpPr>
            <p:spPr>
              <a:xfrm>
                <a:off x="4690490" y="5321093"/>
                <a:ext cx="1048257" cy="419302"/>
              </a:xfrm>
              <a:custGeom>
                <a:avLst/>
                <a:gdLst>
                  <a:gd name="connsiteX0" fmla="*/ 0 w 1048257"/>
                  <a:gd name="connsiteY0" fmla="*/ 0 h 419302"/>
                  <a:gd name="connsiteX1" fmla="*/ 1048257 w 1048257"/>
                  <a:gd name="connsiteY1" fmla="*/ 0 h 419302"/>
                  <a:gd name="connsiteX2" fmla="*/ 1048257 w 1048257"/>
                  <a:gd name="connsiteY2" fmla="*/ 419302 h 419302"/>
                  <a:gd name="connsiteX3" fmla="*/ 0 w 1048257"/>
                  <a:gd name="connsiteY3" fmla="*/ 419302 h 419302"/>
                  <a:gd name="connsiteX4" fmla="*/ 0 w 1048257"/>
                  <a:gd name="connsiteY4" fmla="*/ 0 h 41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419302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419302"/>
                    </a:lnTo>
                    <a:lnTo>
                      <a:pt x="0" y="4193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HK" sz="1500" b="1" kern="1200">
                    <a:solidFill>
                      <a:schemeClr val="bg2"/>
                    </a:solidFill>
                  </a:rPr>
                  <a:t>4</a:t>
                </a:r>
                <a:r>
                  <a:rPr lang="en-HK" sz="1500" b="1" kern="1200" baseline="30000">
                    <a:solidFill>
                      <a:schemeClr val="bg2"/>
                    </a:solidFill>
                  </a:rPr>
                  <a:t>th</a:t>
                </a:r>
                <a:r>
                  <a:rPr lang="en-HK" sz="1500" b="1" kern="1200">
                    <a:solidFill>
                      <a:schemeClr val="bg2"/>
                    </a:solidFill>
                  </a:rPr>
                  <a:t> batch</a:t>
                </a:r>
                <a:endParaRPr lang="en-HK" sz="1500" b="1" kern="1200" dirty="0">
                  <a:solidFill>
                    <a:schemeClr val="bg2"/>
                  </a:solidFill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6B365F2-A951-27CA-5ED7-BFF02652660C}"/>
                  </a:ext>
                </a:extLst>
              </p:cNvPr>
              <p:cNvSpPr/>
              <p:nvPr/>
            </p:nvSpPr>
            <p:spPr>
              <a:xfrm>
                <a:off x="4690490" y="5740395"/>
                <a:ext cx="1048257" cy="658800"/>
              </a:xfrm>
              <a:custGeom>
                <a:avLst/>
                <a:gdLst>
                  <a:gd name="connsiteX0" fmla="*/ 0 w 1048257"/>
                  <a:gd name="connsiteY0" fmla="*/ 0 h 658800"/>
                  <a:gd name="connsiteX1" fmla="*/ 1048257 w 1048257"/>
                  <a:gd name="connsiteY1" fmla="*/ 0 h 658800"/>
                  <a:gd name="connsiteX2" fmla="*/ 1048257 w 1048257"/>
                  <a:gd name="connsiteY2" fmla="*/ 658800 h 658800"/>
                  <a:gd name="connsiteX3" fmla="*/ 0 w 1048257"/>
                  <a:gd name="connsiteY3" fmla="*/ 658800 h 658800"/>
                  <a:gd name="connsiteX4" fmla="*/ 0 w 1048257"/>
                  <a:gd name="connsiteY4" fmla="*/ 0 h 6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658800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658800"/>
                    </a:lnTo>
                    <a:lnTo>
                      <a:pt x="0" y="6588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74" tIns="58674" rIns="78232" bIns="88011" numCol="1" spcCol="1270" anchor="t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A4 </a:t>
                </a:r>
                <a:endParaRPr lang="en-HK" sz="1100" kern="1200" dirty="0"/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B4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…</a:t>
                </a:r>
                <a:endParaRPr lang="en-HK" sz="1100" kern="120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781FB58-BA63-5B53-A326-9DA6887DE4C5}"/>
                </a:ext>
              </a:extLst>
            </p:cNvPr>
            <p:cNvGrpSpPr/>
            <p:nvPr/>
          </p:nvGrpSpPr>
          <p:grpSpPr>
            <a:xfrm>
              <a:off x="6049726" y="5305804"/>
              <a:ext cx="1048257" cy="1108678"/>
              <a:chOff x="5885503" y="5298341"/>
              <a:chExt cx="1048257" cy="1094045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114224BF-552B-C4BA-B05A-EEDF3BF3C416}"/>
                  </a:ext>
                </a:extLst>
              </p:cNvPr>
              <p:cNvSpPr/>
              <p:nvPr/>
            </p:nvSpPr>
            <p:spPr>
              <a:xfrm>
                <a:off x="5885503" y="5298341"/>
                <a:ext cx="1048257" cy="425503"/>
              </a:xfrm>
              <a:custGeom>
                <a:avLst/>
                <a:gdLst>
                  <a:gd name="connsiteX0" fmla="*/ 0 w 1048257"/>
                  <a:gd name="connsiteY0" fmla="*/ 0 h 419302"/>
                  <a:gd name="connsiteX1" fmla="*/ 1048257 w 1048257"/>
                  <a:gd name="connsiteY1" fmla="*/ 0 h 419302"/>
                  <a:gd name="connsiteX2" fmla="*/ 1048257 w 1048257"/>
                  <a:gd name="connsiteY2" fmla="*/ 419302 h 419302"/>
                  <a:gd name="connsiteX3" fmla="*/ 0 w 1048257"/>
                  <a:gd name="connsiteY3" fmla="*/ 419302 h 419302"/>
                  <a:gd name="connsiteX4" fmla="*/ 0 w 1048257"/>
                  <a:gd name="connsiteY4" fmla="*/ 0 h 41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419302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419302"/>
                    </a:lnTo>
                    <a:lnTo>
                      <a:pt x="0" y="4193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HK" sz="1500" b="1" kern="1200" dirty="0">
                    <a:solidFill>
                      <a:schemeClr val="bg2"/>
                    </a:solidFill>
                  </a:rPr>
                  <a:t>…</a:t>
                </a: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11C9B85-54E1-589C-877A-4C9926AF8083}"/>
                  </a:ext>
                </a:extLst>
              </p:cNvPr>
              <p:cNvSpPr/>
              <p:nvPr/>
            </p:nvSpPr>
            <p:spPr>
              <a:xfrm>
                <a:off x="5885503" y="5642580"/>
                <a:ext cx="1048257" cy="749806"/>
              </a:xfrm>
              <a:custGeom>
                <a:avLst/>
                <a:gdLst>
                  <a:gd name="connsiteX0" fmla="*/ 0 w 1048257"/>
                  <a:gd name="connsiteY0" fmla="*/ 0 h 749806"/>
                  <a:gd name="connsiteX1" fmla="*/ 1048257 w 1048257"/>
                  <a:gd name="connsiteY1" fmla="*/ 0 h 749806"/>
                  <a:gd name="connsiteX2" fmla="*/ 1048257 w 1048257"/>
                  <a:gd name="connsiteY2" fmla="*/ 749806 h 749806"/>
                  <a:gd name="connsiteX3" fmla="*/ 0 w 1048257"/>
                  <a:gd name="connsiteY3" fmla="*/ 749806 h 749806"/>
                  <a:gd name="connsiteX4" fmla="*/ 0 w 1048257"/>
                  <a:gd name="connsiteY4" fmla="*/ 0 h 749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749806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749806"/>
                    </a:lnTo>
                    <a:lnTo>
                      <a:pt x="0" y="749806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74" tIns="58674" rIns="78232" bIns="88011" numCol="1" spcCol="1270" anchor="t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…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27E34A8-9E16-DE09-8B9D-C81A5A8FC4A8}"/>
                </a:ext>
              </a:extLst>
            </p:cNvPr>
            <p:cNvGrpSpPr/>
            <p:nvPr/>
          </p:nvGrpSpPr>
          <p:grpSpPr>
            <a:xfrm>
              <a:off x="7371962" y="5305804"/>
              <a:ext cx="1048257" cy="1108678"/>
              <a:chOff x="7080516" y="5321093"/>
              <a:chExt cx="1048257" cy="1078102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AFFB9AD1-48B5-5E82-1C5C-A968E7DC52BE}"/>
                  </a:ext>
                </a:extLst>
              </p:cNvPr>
              <p:cNvSpPr/>
              <p:nvPr/>
            </p:nvSpPr>
            <p:spPr>
              <a:xfrm>
                <a:off x="7080516" y="5321093"/>
                <a:ext cx="1048257" cy="419302"/>
              </a:xfrm>
              <a:custGeom>
                <a:avLst/>
                <a:gdLst>
                  <a:gd name="connsiteX0" fmla="*/ 0 w 1048257"/>
                  <a:gd name="connsiteY0" fmla="*/ 0 h 419302"/>
                  <a:gd name="connsiteX1" fmla="*/ 1048257 w 1048257"/>
                  <a:gd name="connsiteY1" fmla="*/ 0 h 419302"/>
                  <a:gd name="connsiteX2" fmla="*/ 1048257 w 1048257"/>
                  <a:gd name="connsiteY2" fmla="*/ 419302 h 419302"/>
                  <a:gd name="connsiteX3" fmla="*/ 0 w 1048257"/>
                  <a:gd name="connsiteY3" fmla="*/ 419302 h 419302"/>
                  <a:gd name="connsiteX4" fmla="*/ 0 w 1048257"/>
                  <a:gd name="connsiteY4" fmla="*/ 0 h 419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419302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419302"/>
                    </a:lnTo>
                    <a:lnTo>
                      <a:pt x="0" y="419302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06680" tIns="60960" rIns="106680" bIns="60960" numCol="1" spcCol="1270" anchor="ctr" anchorCtr="0">
                <a:noAutofit/>
              </a:bodyPr>
              <a:lstStyle/>
              <a:p>
                <a:pPr marL="0" lvl="0" indent="0" algn="ctr" defTabSz="6667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HK" sz="1500" b="1" kern="1200" dirty="0">
                    <a:solidFill>
                      <a:schemeClr val="bg2"/>
                    </a:solidFill>
                  </a:rPr>
                  <a:t>N</a:t>
                </a:r>
                <a:r>
                  <a:rPr lang="en-HK" sz="1500" b="1" kern="1200" baseline="30000" dirty="0">
                    <a:solidFill>
                      <a:schemeClr val="bg2"/>
                    </a:solidFill>
                  </a:rPr>
                  <a:t>th</a:t>
                </a:r>
                <a:r>
                  <a:rPr lang="en-HK" sz="1500" b="1" kern="1200" dirty="0">
                    <a:solidFill>
                      <a:schemeClr val="bg2"/>
                    </a:solidFill>
                  </a:rPr>
                  <a:t> batch</a:t>
                </a: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0F422BB5-6A23-8591-C6A3-FD6EF75B3391}"/>
                  </a:ext>
                </a:extLst>
              </p:cNvPr>
              <p:cNvSpPr/>
              <p:nvPr/>
            </p:nvSpPr>
            <p:spPr>
              <a:xfrm>
                <a:off x="7080516" y="5740395"/>
                <a:ext cx="1048257" cy="658800"/>
              </a:xfrm>
              <a:custGeom>
                <a:avLst/>
                <a:gdLst>
                  <a:gd name="connsiteX0" fmla="*/ 0 w 1048257"/>
                  <a:gd name="connsiteY0" fmla="*/ 0 h 658800"/>
                  <a:gd name="connsiteX1" fmla="*/ 1048257 w 1048257"/>
                  <a:gd name="connsiteY1" fmla="*/ 0 h 658800"/>
                  <a:gd name="connsiteX2" fmla="*/ 1048257 w 1048257"/>
                  <a:gd name="connsiteY2" fmla="*/ 658800 h 658800"/>
                  <a:gd name="connsiteX3" fmla="*/ 0 w 1048257"/>
                  <a:gd name="connsiteY3" fmla="*/ 658800 h 658800"/>
                  <a:gd name="connsiteX4" fmla="*/ 0 w 1048257"/>
                  <a:gd name="connsiteY4" fmla="*/ 0 h 6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8257" h="658800">
                    <a:moveTo>
                      <a:pt x="0" y="0"/>
                    </a:moveTo>
                    <a:lnTo>
                      <a:pt x="1048257" y="0"/>
                    </a:lnTo>
                    <a:lnTo>
                      <a:pt x="1048257" y="658800"/>
                    </a:lnTo>
                    <a:lnTo>
                      <a:pt x="0" y="658800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dk1">
                  <a:alpha val="9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tint val="4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58674" tIns="58674" rIns="78232" bIns="88011" numCol="1" spcCol="1270" anchor="t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AN 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List Co BN</a:t>
                </a:r>
              </a:p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"/>
                </a:pPr>
                <a:r>
                  <a:rPr lang="en-HK" sz="1100" kern="1200" dirty="0">
                    <a:solidFill>
                      <a:srgbClr val="000000"/>
                    </a:solidFill>
                  </a:rPr>
                  <a:t>…</a:t>
                </a:r>
                <a:endParaRPr lang="en-HK" sz="11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395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D5FCD-248D-FE42-30D3-2828C372A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HK" sz="2200" dirty="0"/>
              <a:t>What do issuers need to be aware of?</a:t>
            </a:r>
          </a:p>
          <a:p>
            <a:endParaRPr lang="en-H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F43D8-B6D7-E12C-03B7-A997B98F8F7F}"/>
              </a:ext>
            </a:extLst>
          </p:cNvPr>
          <p:cNvSpPr txBox="1"/>
          <p:nvPr/>
        </p:nvSpPr>
        <p:spPr>
          <a:xfrm>
            <a:off x="602984" y="1131637"/>
            <a:ext cx="793803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</a:rPr>
              <a:t>IPO securities will have to be in uncertificated form unless exempted by the SEHK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</a:rPr>
              <a:t>exemptions will be granted in exceptional circumstances only</a:t>
            </a:r>
          </a:p>
          <a:p>
            <a:pPr marL="274320" indent="-274320"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</a:endParaRPr>
          </a:p>
          <a:p>
            <a:pPr marL="274320" indent="-274320"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</a:rPr>
              <a:t>Existing securities will have to become USM-enabled by the deadline specified in respect of them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</a:rPr>
              <a:t>issuers’ concerns on timing will be accommodated to extent possible – but not guarantee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</a:rPr>
              <a:t>issuers who have concerns should start discussing with their share registrars ASAP</a:t>
            </a:r>
          </a:p>
          <a:p>
            <a:pPr marL="274320" indent="-274320"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</a:endParaRPr>
          </a:p>
          <a:p>
            <a:pPr marL="274320" indent="-274320"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</a:rPr>
              <a:t>Once securities become participating, it will no longer be possible to issue paper certificates / title instruments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</a:rPr>
              <a:t>eg, following a transfer, the transferee must hold in uncertificated form</a:t>
            </a:r>
          </a:p>
          <a:p>
            <a:pPr marL="274320" indent="-274320"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</a:endParaRPr>
          </a:p>
          <a:p>
            <a:pPr marL="274320" indent="-274320"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</a:rPr>
              <a:t>Different deadline will apply in respect of rights and warrants 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</a:rPr>
              <a:t>deadline will be tied to the deadline for the underlying securities</a:t>
            </a:r>
          </a:p>
          <a:p>
            <a:pPr marL="274320" indent="-274320"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</a:endParaRPr>
          </a:p>
          <a:p>
            <a:pPr marL="274320" indent="-274320"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</a:rPr>
              <a:t>Breach of these requirements will constitute an offence, punishable by fines</a:t>
            </a:r>
          </a:p>
          <a:p>
            <a:pPr marL="740664" indent="-283464"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</a:rPr>
              <a:t>level 4 fine (HK$25,000) plus daily fine of $700 until breach is rectified</a:t>
            </a:r>
          </a:p>
          <a:p>
            <a:pPr marL="274320" indent="-274320">
              <a:buFont typeface="Wingdings" panose="05000000000000000000" pitchFamily="2" charset="2"/>
              <a:buChar char="v"/>
            </a:pPr>
            <a:endParaRPr lang="en-HK" sz="1600" dirty="0">
              <a:solidFill>
                <a:srgbClr val="000000"/>
              </a:solidFill>
            </a:endParaRPr>
          </a:p>
          <a:p>
            <a:pPr marL="274320" indent="-274320"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</a:rPr>
              <a:t>Breach may also call into question the suitability of the securities to be/remain listed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HK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7346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1D5FCD-248D-FE42-30D3-2828C372A8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HK" sz="2200" dirty="0"/>
              <a:t>What will issuers have to do?</a:t>
            </a:r>
          </a:p>
          <a:p>
            <a:endParaRPr lang="en-H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CF43D8-B6D7-E12C-03B7-A997B98F8F7F}"/>
              </a:ext>
            </a:extLst>
          </p:cNvPr>
          <p:cNvSpPr txBox="1"/>
          <p:nvPr/>
        </p:nvSpPr>
        <p:spPr>
          <a:xfrm>
            <a:off x="629107" y="1164602"/>
            <a:ext cx="7812634" cy="5269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Amend constitutional documents (eg, articles of association, by-laws, etc) to ensure they are USM-consistent.</a:t>
            </a:r>
          </a:p>
          <a:p>
            <a:pPr marL="548640" lvl="1" indent="-274320">
              <a:lnSpc>
                <a:spcPct val="108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</a:rPr>
              <a:t>Issuers should start this process ASAP — should not wait till nearer their respective participation date.</a:t>
            </a:r>
            <a:endParaRPr lang="en-H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48640" lvl="1" indent="-274320">
              <a:lnSpc>
                <a:spcPct val="108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SFC will be issuing a guidance for issuers, which will include information on the preparatory steps needed, and also some sample provisions that issuers may refer to when considering how best to amend their articles / bye-laws / other constitutional documents.</a:t>
            </a:r>
          </a:p>
          <a:p>
            <a:pPr marL="28575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endParaRPr lang="en-H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Appoint an ASR to maintain the register of holders and provide an UNSRT system through which securities may be evidenced and transferred without paper instruments. </a:t>
            </a:r>
          </a:p>
          <a:p>
            <a:pPr marL="548640" lvl="1" indent="-274320">
              <a:lnSpc>
                <a:spcPct val="108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HK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SFC has started engaging with individual share registrars on the process, criteria and timelines for their seeking approval to become ASRs.</a:t>
            </a: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endParaRPr lang="en-HK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" indent="-274320">
              <a:lnSpc>
                <a:spcPct val="108000"/>
              </a:lnSpc>
              <a:buFont typeface="Wingdings" panose="05000000000000000000" pitchFamily="2" charset="2"/>
              <a:buChar char="v"/>
            </a:pPr>
            <a:r>
              <a:rPr lang="en-HK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all necessary processes with the ASR to “onboard” the securities into the ASR’s UNSRT system.</a:t>
            </a:r>
          </a:p>
          <a:p>
            <a:pPr marL="548640" lvl="1" indent="-274320">
              <a:lnSpc>
                <a:spcPct val="108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HK" sz="14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may entail things such as creating the necessary accounts and identities within the UNSRT system to reflect the holdings of each registered holder and enable transfers of such holdings.</a:t>
            </a:r>
          </a:p>
        </p:txBody>
      </p:sp>
    </p:spTree>
    <p:extLst>
      <p:ext uri="{BB962C8B-B14F-4D97-AF65-F5344CB8AC3E}">
        <p14:creationId xmlns:p14="http://schemas.microsoft.com/office/powerpoint/2010/main" val="1117037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FC">
      <a:dk1>
        <a:srgbClr val="008D83"/>
      </a:dk1>
      <a:lt1>
        <a:srgbClr val="375573"/>
      </a:lt1>
      <a:dk2>
        <a:srgbClr val="19B3A5"/>
      </a:dk2>
      <a:lt2>
        <a:srgbClr val="052875"/>
      </a:lt2>
      <a:accent1>
        <a:srgbClr val="FA7920"/>
      </a:accent1>
      <a:accent2>
        <a:srgbClr val="F56476"/>
      </a:accent2>
      <a:accent3>
        <a:srgbClr val="7ED083"/>
      </a:accent3>
      <a:accent4>
        <a:srgbClr val="B23CB8"/>
      </a:accent4>
      <a:accent5>
        <a:srgbClr val="0071BB"/>
      </a:accent5>
      <a:accent6>
        <a:srgbClr val="FFB81C"/>
      </a:accent6>
      <a:hlink>
        <a:srgbClr val="282828"/>
      </a:hlink>
      <a:folHlink>
        <a:srgbClr val="B319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1123_SFC_Powerpoint_Template_4-3[2]" id="{0D18A994-007F-4316-A5BC-68298F339C9D}" vid="{4E3D5614-C253-4A99-8110-BF0D8DD91B1F}"/>
    </a:ext>
  </a:extLst>
</a:theme>
</file>

<file path=ppt/theme/theme2.xml><?xml version="1.0" encoding="utf-8"?>
<a:theme xmlns:a="http://schemas.openxmlformats.org/drawingml/2006/main" name="1_Office Theme">
  <a:themeElements>
    <a:clrScheme name="SFC">
      <a:dk1>
        <a:srgbClr val="008D83"/>
      </a:dk1>
      <a:lt1>
        <a:srgbClr val="19B3A5"/>
      </a:lt1>
      <a:dk2>
        <a:srgbClr val="FFFFFF"/>
      </a:dk2>
      <a:lt2>
        <a:srgbClr val="052875"/>
      </a:lt2>
      <a:accent1>
        <a:srgbClr val="FA7920"/>
      </a:accent1>
      <a:accent2>
        <a:srgbClr val="F56476"/>
      </a:accent2>
      <a:accent3>
        <a:srgbClr val="7ED083"/>
      </a:accent3>
      <a:accent4>
        <a:srgbClr val="B23CB8"/>
      </a:accent4>
      <a:accent5>
        <a:srgbClr val="0071BB"/>
      </a:accent5>
      <a:accent6>
        <a:srgbClr val="FFB81C"/>
      </a:accent6>
      <a:hlink>
        <a:srgbClr val="505050"/>
      </a:hlink>
      <a:folHlink>
        <a:srgbClr val="B3192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9A404CF4-AE15-46E6-82CD-525A6ED68FE2}" vid="{8CAD3428-CE98-4D94-999E-71B492BCF69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2109</TotalTime>
  <Words>1492</Words>
  <Application>Microsoft Office PowerPoint</Application>
  <PresentationFormat>On-screen Show (4:3)</PresentationFormat>
  <Paragraphs>183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System Font Regular</vt:lpstr>
      <vt:lpstr>微軟正黑體</vt:lpstr>
      <vt:lpstr>Arial</vt:lpstr>
      <vt:lpstr>Calibri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Yan</dc:creator>
  <cp:lastModifiedBy>Grace KC Wong</cp:lastModifiedBy>
  <cp:revision>92</cp:revision>
  <cp:lastPrinted>2018-11-23T07:59:56Z</cp:lastPrinted>
  <dcterms:created xsi:type="dcterms:W3CDTF">2025-02-25T06:46:00Z</dcterms:created>
  <dcterms:modified xsi:type="dcterms:W3CDTF">2025-06-27T06:59:27Z</dcterms:modified>
</cp:coreProperties>
</file>